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Arimo" panose="020B0604020202020204" charset="0"/>
      <p:regular r:id="rId15"/>
    </p:embeddedFont>
    <p:embeddedFont>
      <p:font typeface="Arimo Bold" panose="020B0604020202020204" charset="0"/>
      <p:regular r:id="rId16"/>
    </p:embeddedFont>
    <p:embeddedFont>
      <p:font typeface="Arimo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20.sv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amma.app/?utm_source=made-with-gamm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805890" y="4211536"/>
            <a:ext cx="7126929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6600" b="1" dirty="0">
                <a:solidFill>
                  <a:srgbClr val="1F1E1E"/>
                </a:solidFill>
                <a:latin typeface="+mj-lt"/>
                <a:ea typeface="Arimo Bold"/>
                <a:cs typeface="Arimo Bold"/>
                <a:sym typeface="Arimo Bold"/>
              </a:rPr>
              <a:t>Aadhaar Pulse AI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05890" y="5489524"/>
            <a:ext cx="95342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4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Predictive Lifecycle Analytics &amp; Dynamic Resource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ED9501-D291-C220-F619-26B652443299}"/>
              </a:ext>
            </a:extLst>
          </p:cNvPr>
          <p:cNvSpPr txBox="1"/>
          <p:nvPr/>
        </p:nvSpPr>
        <p:spPr>
          <a:xfrm>
            <a:off x="7773935" y="7100936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Present by – Rupam Mondal &amp; Kaustab Das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sz="20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 dirty="0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2000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sz="2000"/>
          </a:p>
        </p:txBody>
      </p:sp>
      <p:sp>
        <p:nvSpPr>
          <p:cNvPr id="7" name="TextBox 7"/>
          <p:cNvSpPr txBox="1"/>
          <p:nvPr/>
        </p:nvSpPr>
        <p:spPr>
          <a:xfrm>
            <a:off x="635051" y="1480395"/>
            <a:ext cx="8068866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4400" b="1" dirty="0">
                <a:solidFill>
                  <a:srgbClr val="1F1E1E"/>
                </a:solidFill>
                <a:latin typeface="+mj-lt"/>
                <a:ea typeface="Arimo Bold"/>
                <a:cs typeface="Arimo Bold"/>
                <a:sym typeface="Arimo Bold"/>
              </a:rPr>
              <a:t>Transforming Data Into Foresight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35051" y="2668934"/>
            <a:ext cx="10159898" cy="2058591"/>
            <a:chOff x="0" y="0"/>
            <a:chExt cx="13546531" cy="27447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46582" cy="2744724"/>
            </a:xfrm>
            <a:custGeom>
              <a:avLst/>
              <a:gdLst/>
              <a:ahLst/>
              <a:cxnLst/>
              <a:rect l="l" t="t" r="r" b="b"/>
              <a:pathLst>
                <a:path w="13546582" h="274472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424663" y="0"/>
                  </a:lnTo>
                  <a:cubicBezTo>
                    <a:pt x="13491973" y="0"/>
                    <a:pt x="13546582" y="54610"/>
                    <a:pt x="13546582" y="121920"/>
                  </a:cubicBezTo>
                  <a:lnTo>
                    <a:pt x="13546582" y="2622804"/>
                  </a:lnTo>
                  <a:cubicBezTo>
                    <a:pt x="13546582" y="2690114"/>
                    <a:pt x="13491973" y="2744724"/>
                    <a:pt x="13424663" y="2744724"/>
                  </a:cubicBezTo>
                  <a:lnTo>
                    <a:pt x="121920" y="2744724"/>
                  </a:lnTo>
                  <a:cubicBezTo>
                    <a:pt x="54610" y="2744724"/>
                    <a:pt x="0" y="2690114"/>
                    <a:pt x="0" y="262280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5051" y="2649884"/>
            <a:ext cx="10159898" cy="76200"/>
            <a:chOff x="0" y="0"/>
            <a:chExt cx="13546531" cy="10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46582" cy="101600"/>
            </a:xfrm>
            <a:custGeom>
              <a:avLst/>
              <a:gdLst/>
              <a:ahLst/>
              <a:cxnLst/>
              <a:rect l="l" t="t" r="r" b="b"/>
              <a:pathLst>
                <a:path w="13546582" h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13495782" y="0"/>
                  </a:lnTo>
                  <a:cubicBezTo>
                    <a:pt x="13523849" y="0"/>
                    <a:pt x="13546582" y="22733"/>
                    <a:pt x="13546582" y="50800"/>
                  </a:cubicBezTo>
                  <a:cubicBezTo>
                    <a:pt x="13546582" y="78867"/>
                    <a:pt x="13523849" y="101600"/>
                    <a:pt x="13495782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42871" y="2396881"/>
            <a:ext cx="544268" cy="544268"/>
            <a:chOff x="0" y="0"/>
            <a:chExt cx="725691" cy="7256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5678" cy="725678"/>
            </a:xfrm>
            <a:custGeom>
              <a:avLst/>
              <a:gdLst/>
              <a:ahLst/>
              <a:cxnLst/>
              <a:rect l="l" t="t" r="r" b="b"/>
              <a:pathLst>
                <a:path w="725678" h="725678">
                  <a:moveTo>
                    <a:pt x="0" y="362839"/>
                  </a:moveTo>
                  <a:cubicBezTo>
                    <a:pt x="0" y="162433"/>
                    <a:pt x="162433" y="0"/>
                    <a:pt x="362839" y="0"/>
                  </a:cubicBezTo>
                  <a:cubicBezTo>
                    <a:pt x="563245" y="0"/>
                    <a:pt x="725678" y="162433"/>
                    <a:pt x="725678" y="362839"/>
                  </a:cubicBezTo>
                  <a:cubicBezTo>
                    <a:pt x="725678" y="563245"/>
                    <a:pt x="563245" y="725678"/>
                    <a:pt x="362839" y="725678"/>
                  </a:cubicBezTo>
                  <a:cubicBezTo>
                    <a:pt x="162433" y="725678"/>
                    <a:pt x="0" y="563245"/>
                    <a:pt x="0" y="362839"/>
                  </a:cubicBez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5606129" y="2559996"/>
            <a:ext cx="217732" cy="217732"/>
          </a:xfrm>
          <a:custGeom>
            <a:avLst/>
            <a:gdLst/>
            <a:ahLst/>
            <a:cxnLst/>
            <a:rect l="l" t="t" r="r" b="b"/>
            <a:pathLst>
              <a:path w="217732" h="217732">
                <a:moveTo>
                  <a:pt x="0" y="0"/>
                </a:moveTo>
                <a:lnTo>
                  <a:pt x="217732" y="0"/>
                </a:lnTo>
                <a:lnTo>
                  <a:pt x="217732" y="217732"/>
                </a:lnTo>
                <a:lnTo>
                  <a:pt x="0" y="217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2000"/>
          </a:p>
        </p:txBody>
      </p:sp>
      <p:sp>
        <p:nvSpPr>
          <p:cNvPr id="15" name="TextBox 15"/>
          <p:cNvSpPr txBox="1"/>
          <p:nvPr/>
        </p:nvSpPr>
        <p:spPr>
          <a:xfrm>
            <a:off x="835522" y="3084309"/>
            <a:ext cx="3355477" cy="302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Novel Contributions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5523" y="3453403"/>
            <a:ext cx="9758953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Zero-Loss Signal Preservation turning anomalies into intelligence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5523" y="3807028"/>
            <a:ext cx="9758953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Biological Forecasting using age cohorts for 5-year demand prediction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5523" y="4160634"/>
            <a:ext cx="9758953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Differential Infrastructure matching facility type to growth cause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35051" y="5181009"/>
            <a:ext cx="10159898" cy="2058591"/>
            <a:chOff x="0" y="0"/>
            <a:chExt cx="13546531" cy="27447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546582" cy="2744724"/>
            </a:xfrm>
            <a:custGeom>
              <a:avLst/>
              <a:gdLst/>
              <a:ahLst/>
              <a:cxnLst/>
              <a:rect l="l" t="t" r="r" b="b"/>
              <a:pathLst>
                <a:path w="13546582" h="2744724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424663" y="0"/>
                  </a:lnTo>
                  <a:cubicBezTo>
                    <a:pt x="13491973" y="0"/>
                    <a:pt x="13546582" y="54610"/>
                    <a:pt x="13546582" y="121920"/>
                  </a:cubicBezTo>
                  <a:lnTo>
                    <a:pt x="13546582" y="2622804"/>
                  </a:lnTo>
                  <a:cubicBezTo>
                    <a:pt x="13546582" y="2690114"/>
                    <a:pt x="13491973" y="2744724"/>
                    <a:pt x="13424663" y="2744724"/>
                  </a:cubicBezTo>
                  <a:lnTo>
                    <a:pt x="121920" y="2744724"/>
                  </a:lnTo>
                  <a:cubicBezTo>
                    <a:pt x="54610" y="2744724"/>
                    <a:pt x="0" y="2690114"/>
                    <a:pt x="0" y="262280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5051" y="5161959"/>
            <a:ext cx="10159898" cy="76200"/>
            <a:chOff x="0" y="0"/>
            <a:chExt cx="13546531" cy="101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546582" cy="101600"/>
            </a:xfrm>
            <a:custGeom>
              <a:avLst/>
              <a:gdLst/>
              <a:ahLst/>
              <a:cxnLst/>
              <a:rect l="l" t="t" r="r" b="b"/>
              <a:pathLst>
                <a:path w="13546582" h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13495782" y="0"/>
                  </a:lnTo>
                  <a:cubicBezTo>
                    <a:pt x="13523849" y="0"/>
                    <a:pt x="13546582" y="22733"/>
                    <a:pt x="13546582" y="50800"/>
                  </a:cubicBezTo>
                  <a:cubicBezTo>
                    <a:pt x="13546582" y="78867"/>
                    <a:pt x="13523849" y="101600"/>
                    <a:pt x="13495782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442871" y="4908947"/>
            <a:ext cx="544268" cy="544268"/>
            <a:chOff x="0" y="0"/>
            <a:chExt cx="725691" cy="7256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5678" cy="725678"/>
            </a:xfrm>
            <a:custGeom>
              <a:avLst/>
              <a:gdLst/>
              <a:ahLst/>
              <a:cxnLst/>
              <a:rect l="l" t="t" r="r" b="b"/>
              <a:pathLst>
                <a:path w="725678" h="725678">
                  <a:moveTo>
                    <a:pt x="0" y="362839"/>
                  </a:moveTo>
                  <a:cubicBezTo>
                    <a:pt x="0" y="162433"/>
                    <a:pt x="162433" y="0"/>
                    <a:pt x="362839" y="0"/>
                  </a:cubicBezTo>
                  <a:cubicBezTo>
                    <a:pt x="563245" y="0"/>
                    <a:pt x="725678" y="162433"/>
                    <a:pt x="725678" y="362839"/>
                  </a:cubicBezTo>
                  <a:cubicBezTo>
                    <a:pt x="725678" y="563245"/>
                    <a:pt x="563245" y="725678"/>
                    <a:pt x="362839" y="725678"/>
                  </a:cubicBezTo>
                  <a:cubicBezTo>
                    <a:pt x="162433" y="725678"/>
                    <a:pt x="0" y="563245"/>
                    <a:pt x="0" y="362839"/>
                  </a:cubicBez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5606129" y="5072062"/>
            <a:ext cx="217732" cy="217732"/>
          </a:xfrm>
          <a:custGeom>
            <a:avLst/>
            <a:gdLst/>
            <a:ahLst/>
            <a:cxnLst/>
            <a:rect l="l" t="t" r="r" b="b"/>
            <a:pathLst>
              <a:path w="217732" h="217732">
                <a:moveTo>
                  <a:pt x="0" y="0"/>
                </a:moveTo>
                <a:lnTo>
                  <a:pt x="217732" y="0"/>
                </a:lnTo>
                <a:lnTo>
                  <a:pt x="217732" y="217732"/>
                </a:lnTo>
                <a:lnTo>
                  <a:pt x="0" y="2177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6522" b="-6522"/>
            </a:stretch>
          </a:blipFill>
        </p:spPr>
        <p:txBody>
          <a:bodyPr/>
          <a:lstStyle/>
          <a:p>
            <a:endParaRPr lang="en-IN" sz="2000"/>
          </a:p>
        </p:txBody>
      </p:sp>
      <p:sp>
        <p:nvSpPr>
          <p:cNvPr id="26" name="TextBox 26"/>
          <p:cNvSpPr txBox="1"/>
          <p:nvPr/>
        </p:nvSpPr>
        <p:spPr>
          <a:xfrm>
            <a:off x="835523" y="5596385"/>
            <a:ext cx="2387356" cy="3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Future Roadmap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5523" y="5965479"/>
            <a:ext cx="9758953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GIS Integration for precise centre location recommendations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5523" y="6319095"/>
            <a:ext cx="9758953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WhatsApp Chatbot for citizen queries on nearest empty centres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5523" y="6672710"/>
            <a:ext cx="9758953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Hardware IoT Feeds for real-time scanner health monitoring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35051" y="7534246"/>
            <a:ext cx="10159898" cy="32147"/>
            <a:chOff x="0" y="0"/>
            <a:chExt cx="13546531" cy="428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546582" cy="42926"/>
            </a:xfrm>
            <a:custGeom>
              <a:avLst/>
              <a:gdLst/>
              <a:ahLst/>
              <a:cxnLst/>
              <a:rect l="l" t="t" r="r" b="b"/>
              <a:pathLst>
                <a:path w="13546582" h="42926">
                  <a:moveTo>
                    <a:pt x="0" y="0"/>
                  </a:moveTo>
                  <a:lnTo>
                    <a:pt x="13546582" y="0"/>
                  </a:lnTo>
                  <a:lnTo>
                    <a:pt x="13546582" y="42926"/>
                  </a:lnTo>
                  <a:lnTo>
                    <a:pt x="0" y="42926"/>
                  </a:lnTo>
                  <a:close/>
                </a:path>
              </a:pathLst>
            </a:custGeom>
            <a:solidFill>
              <a:srgbClr val="3B3535">
                <a:alpha val="2470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79938" y="7657753"/>
            <a:ext cx="9887845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endParaRPr lang="en-US" sz="2000" b="1" dirty="0">
              <a:solidFill>
                <a:srgbClr val="3B3535"/>
              </a:solidFill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250"/>
              </a:lnSpc>
            </a:pPr>
            <a:endParaRPr lang="en-US" sz="2400" b="1" dirty="0">
              <a:solidFill>
                <a:srgbClr val="3B3535"/>
              </a:solidFill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250"/>
              </a:lnSpc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Aadhaar Pulse AI transforms data from a record of the past into a map for the future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—ensuring the government stays one step ahead of every citizen's need.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635051" y="7770314"/>
            <a:ext cx="19050" cy="988514"/>
            <a:chOff x="0" y="0"/>
            <a:chExt cx="25400" cy="131801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400" cy="1318006"/>
            </a:xfrm>
            <a:custGeom>
              <a:avLst/>
              <a:gdLst/>
              <a:ahLst/>
              <a:cxnLst/>
              <a:rect l="l" t="t" r="r" b="b"/>
              <a:pathLst>
                <a:path w="25400" h="1318006">
                  <a:moveTo>
                    <a:pt x="0" y="0"/>
                  </a:moveTo>
                  <a:lnTo>
                    <a:pt x="25400" y="0"/>
                  </a:lnTo>
                  <a:lnTo>
                    <a:pt x="25400" y="1318006"/>
                  </a:lnTo>
                  <a:lnTo>
                    <a:pt x="0" y="1318006"/>
                  </a:ln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164C072-5D08-F9F0-D7F7-050C34E88156}"/>
              </a:ext>
            </a:extLst>
          </p:cNvPr>
          <p:cNvSpPr txBox="1"/>
          <p:nvPr/>
        </p:nvSpPr>
        <p:spPr>
          <a:xfrm>
            <a:off x="835522" y="7736039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580459" y="4631379"/>
            <a:ext cx="7126929" cy="916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200" b="1" dirty="0">
                <a:solidFill>
                  <a:srgbClr val="1F1E1E"/>
                </a:solidFill>
                <a:latin typeface="Arial Black" panose="020B0A04020102020204" pitchFamily="34" charset="0"/>
                <a:ea typeface="Arimo Bold"/>
                <a:cs typeface="Arimo Bold"/>
                <a:sym typeface="Arim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7890" y="1889970"/>
            <a:ext cx="2429618" cy="508845"/>
            <a:chOff x="0" y="0"/>
            <a:chExt cx="3239491" cy="6784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39389" cy="678434"/>
            </a:xfrm>
            <a:custGeom>
              <a:avLst/>
              <a:gdLst/>
              <a:ahLst/>
              <a:cxnLst/>
              <a:rect l="l" t="t" r="r" b="b"/>
              <a:pathLst>
                <a:path w="3239389" h="678434">
                  <a:moveTo>
                    <a:pt x="0" y="121285"/>
                  </a:moveTo>
                  <a:cubicBezTo>
                    <a:pt x="0" y="54356"/>
                    <a:pt x="54356" y="0"/>
                    <a:pt x="121285" y="0"/>
                  </a:cubicBezTo>
                  <a:lnTo>
                    <a:pt x="3118104" y="0"/>
                  </a:lnTo>
                  <a:cubicBezTo>
                    <a:pt x="3185160" y="0"/>
                    <a:pt x="3239389" y="54356"/>
                    <a:pt x="3239389" y="121285"/>
                  </a:cubicBezTo>
                  <a:lnTo>
                    <a:pt x="3239389" y="557149"/>
                  </a:lnTo>
                  <a:cubicBezTo>
                    <a:pt x="3239389" y="624205"/>
                    <a:pt x="3185033" y="678434"/>
                    <a:pt x="3118104" y="678434"/>
                  </a:cubicBezTo>
                  <a:lnTo>
                    <a:pt x="121285" y="678434"/>
                  </a:lnTo>
                  <a:cubicBezTo>
                    <a:pt x="54356" y="678434"/>
                    <a:pt x="0" y="624078"/>
                    <a:pt x="0" y="557149"/>
                  </a:cubicBezTo>
                  <a:close/>
                </a:path>
              </a:pathLst>
            </a:custGeom>
            <a:solidFill>
              <a:srgbClr val="F9D2D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0253" y="1894884"/>
            <a:ext cx="2104873" cy="31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STRATEGIC VISION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890" y="2440334"/>
            <a:ext cx="16392230" cy="83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4800" b="1" dirty="0">
                <a:solidFill>
                  <a:srgbClr val="1F1E1E"/>
                </a:solidFill>
                <a:latin typeface="+mj-lt"/>
                <a:ea typeface="Arimo Bold"/>
                <a:cs typeface="Arimo Bold"/>
                <a:sym typeface="Arimo Bold"/>
              </a:rPr>
              <a:t>From Reactive Management to Predictive Optimization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7890" y="4918024"/>
            <a:ext cx="3563388" cy="42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800" b="1" dirty="0">
                <a:solidFill>
                  <a:srgbClr val="1F1E1E"/>
                </a:solidFill>
                <a:ea typeface="Arimo Bold"/>
                <a:cs typeface="Arimo Bold"/>
                <a:sym typeface="Arimo Bold"/>
              </a:rPr>
              <a:t>The Challenge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7890" y="5595937"/>
            <a:ext cx="7865716" cy="127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Managing biometric identity infrastructure for 1.4 billion citizens through static census data and reactive planning creates bottlenecks, citizen dissatisfaction, and resource misallocation.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3928" y="4918024"/>
            <a:ext cx="3563388" cy="42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800" b="1" dirty="0">
                <a:solidFill>
                  <a:srgbClr val="1F1E1E"/>
                </a:solidFill>
                <a:ea typeface="Arimo Bold"/>
                <a:cs typeface="Arimo Bold"/>
                <a:sym typeface="Arimo Bold"/>
              </a:rPr>
              <a:t>The 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83928" y="5595937"/>
            <a:ext cx="7865716" cy="126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An intelligent decision support system that forecasts demand surges, detects migration patterns, and optimizes Seva Centre placement in real-time—shifting national identity infrastructure into predictive mode.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890" y="7877766"/>
            <a:ext cx="16392230" cy="40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Tech Stack:</a:t>
            </a:r>
            <a:r>
              <a:rPr lang="en-US" sz="24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Python, Scikit-Learn, </a:t>
            </a:r>
            <a:r>
              <a:rPr lang="en-US" sz="2400" dirty="0" err="1">
                <a:solidFill>
                  <a:srgbClr val="3B3535"/>
                </a:solidFill>
                <a:ea typeface="Arimo"/>
                <a:cs typeface="Arimo"/>
                <a:sym typeface="Arimo"/>
              </a:rPr>
              <a:t>Streamlit</a:t>
            </a:r>
            <a:r>
              <a:rPr lang="en-US" sz="24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, Pandas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643635"/>
          </a:xfrm>
          <a:custGeom>
            <a:avLst/>
            <a:gdLst/>
            <a:ahLst/>
            <a:cxnLst/>
            <a:rect l="l" t="t" r="r" b="b"/>
            <a:pathLst>
              <a:path w="18288000" h="2643635">
                <a:moveTo>
                  <a:pt x="0" y="0"/>
                </a:moveTo>
                <a:lnTo>
                  <a:pt x="18288000" y="0"/>
                </a:lnTo>
                <a:lnTo>
                  <a:pt x="18288000" y="2643635"/>
                </a:lnTo>
                <a:lnTo>
                  <a:pt x="0" y="264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1" b="-8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103539" y="3187008"/>
            <a:ext cx="5565572" cy="66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400" b="1" dirty="0">
                <a:solidFill>
                  <a:srgbClr val="1F1E1E"/>
                </a:solidFill>
                <a:latin typeface="+mj-lt"/>
                <a:ea typeface="Arimo Bold"/>
                <a:cs typeface="Arimo Bold"/>
                <a:sym typeface="Arimo Bold"/>
              </a:rPr>
              <a:t>The Paradigm Shift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2103539" y="4238034"/>
            <a:ext cx="7040461" cy="845934"/>
          </a:xfrm>
          <a:custGeom>
            <a:avLst/>
            <a:gdLst/>
            <a:ahLst/>
            <a:cxnLst/>
            <a:rect l="l" t="t" r="r" b="b"/>
            <a:pathLst>
              <a:path w="7040461" h="845934">
                <a:moveTo>
                  <a:pt x="0" y="0"/>
                </a:moveTo>
                <a:lnTo>
                  <a:pt x="7040461" y="0"/>
                </a:lnTo>
                <a:lnTo>
                  <a:pt x="7040461" y="845935"/>
                </a:lnTo>
                <a:lnTo>
                  <a:pt x="0" y="845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5" b="-1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315023" y="5276402"/>
            <a:ext cx="278278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Current State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15023" y="5684339"/>
            <a:ext cx="6617494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Reactive: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Centers built after queues form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15023" y="6149426"/>
            <a:ext cx="6617494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Static: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Fixed population ratios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15023" y="6614522"/>
            <a:ext cx="6617494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Clean Data Only: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Anomalies discarded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9144000" y="4238034"/>
            <a:ext cx="7040461" cy="845934"/>
          </a:xfrm>
          <a:custGeom>
            <a:avLst/>
            <a:gdLst/>
            <a:ahLst/>
            <a:cxnLst/>
            <a:rect l="l" t="t" r="r" b="b"/>
            <a:pathLst>
              <a:path w="7040461" h="845934">
                <a:moveTo>
                  <a:pt x="0" y="0"/>
                </a:moveTo>
                <a:lnTo>
                  <a:pt x="7040461" y="0"/>
                </a:lnTo>
                <a:lnTo>
                  <a:pt x="7040461" y="845935"/>
                </a:lnTo>
                <a:lnTo>
                  <a:pt x="0" y="845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" b="-1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9355484" y="5276402"/>
            <a:ext cx="278278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Aadhaar Pulse 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55484" y="5684339"/>
            <a:ext cx="6617494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Predictive: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Deploy 6 months before surges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55484" y="6149426"/>
            <a:ext cx="6617494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Dynamic: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Real-time Stress Index allocation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5484" y="6614522"/>
            <a:ext cx="6617494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Zero-Loss: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Anomalies mined for fraud signals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03539" y="7669711"/>
            <a:ext cx="4517384" cy="70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5437" b="1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5Y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22689" y="8536486"/>
            <a:ext cx="287908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Forecasting Horizon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03539" y="8944423"/>
            <a:ext cx="4517384" cy="65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Predicts mandatory biometric updates years in advance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85232" y="7669711"/>
            <a:ext cx="4517384" cy="70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5437" b="1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30%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52455" y="8536486"/>
            <a:ext cx="278278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Cost Efficiency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85232" y="8944423"/>
            <a:ext cx="4517384" cy="65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Mobile vans replace permanent infrastructure for temporary surges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66934" y="7669711"/>
            <a:ext cx="4517527" cy="70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7"/>
              </a:lnSpc>
            </a:pPr>
            <a:r>
              <a:rPr lang="en-US" sz="5437" b="1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34309" y="8536486"/>
            <a:ext cx="278278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Delay Updates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66934" y="8944423"/>
            <a:ext cx="4517527" cy="65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Children's biometric transitions planned proactively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7863" y="1217562"/>
            <a:ext cx="2255939" cy="472831"/>
            <a:chOff x="0" y="0"/>
            <a:chExt cx="3007919" cy="6304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07995" cy="630428"/>
            </a:xfrm>
            <a:custGeom>
              <a:avLst/>
              <a:gdLst/>
              <a:ahLst/>
              <a:cxnLst/>
              <a:rect l="l" t="t" r="r" b="b"/>
              <a:pathLst>
                <a:path w="3007995" h="630428">
                  <a:moveTo>
                    <a:pt x="0" y="112268"/>
                  </a:moveTo>
                  <a:cubicBezTo>
                    <a:pt x="0" y="50165"/>
                    <a:pt x="51181" y="0"/>
                    <a:pt x="114046" y="0"/>
                  </a:cubicBezTo>
                  <a:lnTo>
                    <a:pt x="2893949" y="0"/>
                  </a:lnTo>
                  <a:lnTo>
                    <a:pt x="2893949" y="6350"/>
                  </a:lnTo>
                  <a:lnTo>
                    <a:pt x="2893949" y="0"/>
                  </a:lnTo>
                  <a:cubicBezTo>
                    <a:pt x="2956814" y="0"/>
                    <a:pt x="3007995" y="50165"/>
                    <a:pt x="3007995" y="112268"/>
                  </a:cubicBezTo>
                  <a:lnTo>
                    <a:pt x="3001645" y="112268"/>
                  </a:lnTo>
                  <a:lnTo>
                    <a:pt x="3007995" y="112268"/>
                  </a:lnTo>
                  <a:lnTo>
                    <a:pt x="3007995" y="518160"/>
                  </a:lnTo>
                  <a:lnTo>
                    <a:pt x="3001645" y="518160"/>
                  </a:lnTo>
                  <a:lnTo>
                    <a:pt x="3007995" y="518160"/>
                  </a:lnTo>
                  <a:cubicBezTo>
                    <a:pt x="3007995" y="580263"/>
                    <a:pt x="2956814" y="630428"/>
                    <a:pt x="2893949" y="630428"/>
                  </a:cubicBezTo>
                  <a:lnTo>
                    <a:pt x="2893949" y="624078"/>
                  </a:lnTo>
                  <a:lnTo>
                    <a:pt x="2893949" y="630428"/>
                  </a:lnTo>
                  <a:lnTo>
                    <a:pt x="114046" y="630428"/>
                  </a:lnTo>
                  <a:lnTo>
                    <a:pt x="114046" y="624078"/>
                  </a:lnTo>
                  <a:lnTo>
                    <a:pt x="114046" y="630428"/>
                  </a:lnTo>
                  <a:cubicBezTo>
                    <a:pt x="51181" y="630428"/>
                    <a:pt x="0" y="580263"/>
                    <a:pt x="0" y="518160"/>
                  </a:cubicBezTo>
                  <a:lnTo>
                    <a:pt x="0" y="112268"/>
                  </a:lnTo>
                  <a:lnTo>
                    <a:pt x="6350" y="112268"/>
                  </a:lnTo>
                  <a:lnTo>
                    <a:pt x="0" y="112268"/>
                  </a:lnTo>
                  <a:moveTo>
                    <a:pt x="12700" y="112268"/>
                  </a:moveTo>
                  <a:lnTo>
                    <a:pt x="12700" y="518160"/>
                  </a:lnTo>
                  <a:lnTo>
                    <a:pt x="6350" y="518160"/>
                  </a:lnTo>
                  <a:lnTo>
                    <a:pt x="12700" y="518160"/>
                  </a:lnTo>
                  <a:cubicBezTo>
                    <a:pt x="12700" y="573024"/>
                    <a:pt x="57912" y="617728"/>
                    <a:pt x="114046" y="617728"/>
                  </a:cubicBezTo>
                  <a:lnTo>
                    <a:pt x="2893949" y="617728"/>
                  </a:lnTo>
                  <a:cubicBezTo>
                    <a:pt x="2949956" y="617728"/>
                    <a:pt x="2995295" y="573024"/>
                    <a:pt x="2995295" y="518160"/>
                  </a:cubicBezTo>
                  <a:lnTo>
                    <a:pt x="2995295" y="112268"/>
                  </a:lnTo>
                  <a:cubicBezTo>
                    <a:pt x="2995295" y="57404"/>
                    <a:pt x="2950083" y="12700"/>
                    <a:pt x="2893949" y="12700"/>
                  </a:cubicBezTo>
                  <a:lnTo>
                    <a:pt x="114046" y="12700"/>
                  </a:lnTo>
                  <a:lnTo>
                    <a:pt x="114046" y="6350"/>
                  </a:lnTo>
                  <a:lnTo>
                    <a:pt x="114046" y="12700"/>
                  </a:lnTo>
                  <a:cubicBezTo>
                    <a:pt x="57912" y="12700"/>
                    <a:pt x="12700" y="57404"/>
                    <a:pt x="12700" y="112268"/>
                  </a:cubicBez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1423988" y="1359398"/>
            <a:ext cx="189157" cy="189157"/>
          </a:xfrm>
          <a:custGeom>
            <a:avLst/>
            <a:gdLst/>
            <a:ahLst/>
            <a:cxnLst/>
            <a:rect l="l" t="t" r="r" b="b"/>
            <a:pathLst>
              <a:path w="189157" h="189157">
                <a:moveTo>
                  <a:pt x="0" y="0"/>
                </a:moveTo>
                <a:lnTo>
                  <a:pt x="189156" y="0"/>
                </a:lnTo>
                <a:lnTo>
                  <a:pt x="189156" y="189157"/>
                </a:lnTo>
                <a:lnTo>
                  <a:pt x="0" y="189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497" r="-75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784018" y="1277721"/>
            <a:ext cx="1660027" cy="28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600" dirty="0">
                <a:solidFill>
                  <a:srgbClr val="DA1B2E"/>
                </a:solidFill>
                <a:ea typeface="Arimo"/>
                <a:cs typeface="Arimo"/>
                <a:sym typeface="Arimo"/>
              </a:rPr>
              <a:t>CRITICAL ISSUES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2626" y="1742037"/>
            <a:ext cx="15742739" cy="151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400" b="1" dirty="0">
                <a:solidFill>
                  <a:srgbClr val="1F1E1E"/>
                </a:solidFill>
                <a:latin typeface="+mj-lt"/>
                <a:ea typeface="Arimo Bold"/>
                <a:cs typeface="Arimo Bold"/>
                <a:sym typeface="Arimo Bold"/>
              </a:rPr>
              <a:t>Three Systemic Problems Holding Back National Identity Infrastructure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58338" y="3676059"/>
            <a:ext cx="5118497" cy="5402761"/>
            <a:chOff x="0" y="0"/>
            <a:chExt cx="6824662" cy="7203681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6786499" cy="7165594"/>
            </a:xfrm>
            <a:custGeom>
              <a:avLst/>
              <a:gdLst/>
              <a:ahLst/>
              <a:cxnLst/>
              <a:rect l="l" t="t" r="r" b="b"/>
              <a:pathLst>
                <a:path w="6786499" h="7165594">
                  <a:moveTo>
                    <a:pt x="0" y="183007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603619" y="0"/>
                  </a:lnTo>
                  <a:cubicBezTo>
                    <a:pt x="6704584" y="0"/>
                    <a:pt x="6786499" y="81915"/>
                    <a:pt x="6786499" y="183007"/>
                  </a:cubicBezTo>
                  <a:lnTo>
                    <a:pt x="6786499" y="6982587"/>
                  </a:lnTo>
                  <a:cubicBezTo>
                    <a:pt x="6786499" y="7083679"/>
                    <a:pt x="6704584" y="7165594"/>
                    <a:pt x="6603619" y="7165594"/>
                  </a:cubicBezTo>
                  <a:lnTo>
                    <a:pt x="182880" y="7165594"/>
                  </a:lnTo>
                  <a:cubicBezTo>
                    <a:pt x="81915" y="7165594"/>
                    <a:pt x="0" y="7083679"/>
                    <a:pt x="0" y="698258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824599" cy="7203694"/>
            </a:xfrm>
            <a:custGeom>
              <a:avLst/>
              <a:gdLst/>
              <a:ahLst/>
              <a:cxnLst/>
              <a:rect l="l" t="t" r="r" b="b"/>
              <a:pathLst>
                <a:path w="6824599" h="7203694">
                  <a:moveTo>
                    <a:pt x="0" y="202057"/>
                  </a:moveTo>
                  <a:cubicBezTo>
                    <a:pt x="0" y="90424"/>
                    <a:pt x="90424" y="0"/>
                    <a:pt x="201930" y="0"/>
                  </a:cubicBezTo>
                  <a:lnTo>
                    <a:pt x="6622669" y="0"/>
                  </a:lnTo>
                  <a:lnTo>
                    <a:pt x="6622669" y="19050"/>
                  </a:lnTo>
                  <a:lnTo>
                    <a:pt x="6622669" y="0"/>
                  </a:lnTo>
                  <a:cubicBezTo>
                    <a:pt x="6734175" y="0"/>
                    <a:pt x="6824599" y="90424"/>
                    <a:pt x="6824599" y="202057"/>
                  </a:cubicBezTo>
                  <a:lnTo>
                    <a:pt x="6805549" y="202057"/>
                  </a:lnTo>
                  <a:lnTo>
                    <a:pt x="6824599" y="202057"/>
                  </a:lnTo>
                  <a:lnTo>
                    <a:pt x="6824599" y="7001637"/>
                  </a:lnTo>
                  <a:lnTo>
                    <a:pt x="6805549" y="7001637"/>
                  </a:lnTo>
                  <a:lnTo>
                    <a:pt x="6824599" y="7001637"/>
                  </a:lnTo>
                  <a:cubicBezTo>
                    <a:pt x="6824599" y="7113143"/>
                    <a:pt x="6734175" y="7203694"/>
                    <a:pt x="6622669" y="7203694"/>
                  </a:cubicBezTo>
                  <a:lnTo>
                    <a:pt x="6622669" y="7184644"/>
                  </a:lnTo>
                  <a:lnTo>
                    <a:pt x="6622669" y="7203694"/>
                  </a:lnTo>
                  <a:lnTo>
                    <a:pt x="201930" y="7203694"/>
                  </a:lnTo>
                  <a:lnTo>
                    <a:pt x="201930" y="7184644"/>
                  </a:lnTo>
                  <a:lnTo>
                    <a:pt x="201930" y="7203694"/>
                  </a:lnTo>
                  <a:cubicBezTo>
                    <a:pt x="90424" y="7203694"/>
                    <a:pt x="0" y="7113270"/>
                    <a:pt x="0" y="7001637"/>
                  </a:cubicBezTo>
                  <a:lnTo>
                    <a:pt x="0" y="202057"/>
                  </a:lnTo>
                  <a:lnTo>
                    <a:pt x="19050" y="202057"/>
                  </a:lnTo>
                  <a:lnTo>
                    <a:pt x="0" y="202057"/>
                  </a:lnTo>
                  <a:moveTo>
                    <a:pt x="38100" y="202057"/>
                  </a:moveTo>
                  <a:lnTo>
                    <a:pt x="38100" y="7001637"/>
                  </a:lnTo>
                  <a:lnTo>
                    <a:pt x="19050" y="7001637"/>
                  </a:lnTo>
                  <a:lnTo>
                    <a:pt x="38100" y="7001637"/>
                  </a:lnTo>
                  <a:cubicBezTo>
                    <a:pt x="38100" y="7092188"/>
                    <a:pt x="111506" y="7165594"/>
                    <a:pt x="201930" y="7165594"/>
                  </a:cubicBezTo>
                  <a:lnTo>
                    <a:pt x="6622669" y="7165594"/>
                  </a:lnTo>
                  <a:cubicBezTo>
                    <a:pt x="6713093" y="7165594"/>
                    <a:pt x="6786499" y="7092188"/>
                    <a:pt x="6786499" y="7001637"/>
                  </a:cubicBezTo>
                  <a:lnTo>
                    <a:pt x="6786499" y="202057"/>
                  </a:lnTo>
                  <a:cubicBezTo>
                    <a:pt x="6786626" y="111506"/>
                    <a:pt x="6713220" y="38100"/>
                    <a:pt x="6622669" y="38100"/>
                  </a:cubicBezTo>
                  <a:lnTo>
                    <a:pt x="201930" y="38100"/>
                  </a:lnTo>
                  <a:lnTo>
                    <a:pt x="201930" y="19050"/>
                  </a:lnTo>
                  <a:lnTo>
                    <a:pt x="201930" y="38100"/>
                  </a:lnTo>
                  <a:cubicBezTo>
                    <a:pt x="111506" y="38100"/>
                    <a:pt x="38100" y="111506"/>
                    <a:pt x="38100" y="202057"/>
                  </a:cubicBezTo>
                  <a:close/>
                </a:path>
              </a:pathLst>
            </a:custGeom>
            <a:solidFill>
              <a:srgbClr val="DFB8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051" y="3690347"/>
            <a:ext cx="114300" cy="5374186"/>
            <a:chOff x="0" y="0"/>
            <a:chExt cx="152400" cy="71655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400" cy="7165594"/>
            </a:xfrm>
            <a:custGeom>
              <a:avLst/>
              <a:gdLst/>
              <a:ahLst/>
              <a:cxnLst/>
              <a:rect l="l" t="t" r="r" b="b"/>
              <a:pathLst>
                <a:path w="152400" h="7165594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7089394"/>
                  </a:lnTo>
                  <a:cubicBezTo>
                    <a:pt x="152400" y="7131431"/>
                    <a:pt x="118237" y="7165594"/>
                    <a:pt x="76200" y="7165594"/>
                  </a:cubicBezTo>
                  <a:cubicBezTo>
                    <a:pt x="34163" y="7165594"/>
                    <a:pt x="0" y="7131431"/>
                    <a:pt x="0" y="7089394"/>
                  </a:cubicBez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23270" y="3945731"/>
            <a:ext cx="4029370" cy="37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The "Clean Data" Paradox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3270" y="4390577"/>
            <a:ext cx="4474369" cy="257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Conventional platforms sanitize data by removing duplicates and null values before analysis. </a:t>
            </a: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The hidden cost: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In Aadhaar operations, "bad data" signals operational intelligence—a biometric failure indicates a malfunctioning fingerprint scanner at a specific centre.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3270" y="7558983"/>
            <a:ext cx="4474369" cy="108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By cleaning too early, we lose the ground-level insights needed to fix hardware failures and training gaps.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84604" y="3676059"/>
            <a:ext cx="5118649" cy="5402761"/>
            <a:chOff x="0" y="0"/>
            <a:chExt cx="6824866" cy="7203681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6786753" cy="7165594"/>
            </a:xfrm>
            <a:custGeom>
              <a:avLst/>
              <a:gdLst/>
              <a:ahLst/>
              <a:cxnLst/>
              <a:rect l="l" t="t" r="r" b="b"/>
              <a:pathLst>
                <a:path w="6786753" h="7165594">
                  <a:moveTo>
                    <a:pt x="0" y="183007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603873" y="0"/>
                  </a:lnTo>
                  <a:cubicBezTo>
                    <a:pt x="6704838" y="0"/>
                    <a:pt x="6786753" y="81915"/>
                    <a:pt x="6786753" y="183007"/>
                  </a:cubicBezTo>
                  <a:lnTo>
                    <a:pt x="6786753" y="6982587"/>
                  </a:lnTo>
                  <a:cubicBezTo>
                    <a:pt x="6786753" y="7083679"/>
                    <a:pt x="6704838" y="7165594"/>
                    <a:pt x="6603873" y="7165594"/>
                  </a:cubicBezTo>
                  <a:lnTo>
                    <a:pt x="182880" y="7165594"/>
                  </a:lnTo>
                  <a:cubicBezTo>
                    <a:pt x="81915" y="7165594"/>
                    <a:pt x="0" y="7083679"/>
                    <a:pt x="0" y="698258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824853" cy="7203694"/>
            </a:xfrm>
            <a:custGeom>
              <a:avLst/>
              <a:gdLst/>
              <a:ahLst/>
              <a:cxnLst/>
              <a:rect l="l" t="t" r="r" b="b"/>
              <a:pathLst>
                <a:path w="6824853" h="7203694">
                  <a:moveTo>
                    <a:pt x="0" y="202057"/>
                  </a:moveTo>
                  <a:cubicBezTo>
                    <a:pt x="0" y="90424"/>
                    <a:pt x="90424" y="0"/>
                    <a:pt x="201930" y="0"/>
                  </a:cubicBezTo>
                  <a:lnTo>
                    <a:pt x="6622923" y="0"/>
                  </a:lnTo>
                  <a:lnTo>
                    <a:pt x="6622923" y="19050"/>
                  </a:lnTo>
                  <a:lnTo>
                    <a:pt x="6622923" y="0"/>
                  </a:lnTo>
                  <a:cubicBezTo>
                    <a:pt x="6734429" y="0"/>
                    <a:pt x="6824853" y="90424"/>
                    <a:pt x="6824853" y="202057"/>
                  </a:cubicBezTo>
                  <a:lnTo>
                    <a:pt x="6805803" y="202057"/>
                  </a:lnTo>
                  <a:lnTo>
                    <a:pt x="6824853" y="202057"/>
                  </a:lnTo>
                  <a:lnTo>
                    <a:pt x="6824853" y="7001637"/>
                  </a:lnTo>
                  <a:lnTo>
                    <a:pt x="6805803" y="7001637"/>
                  </a:lnTo>
                  <a:lnTo>
                    <a:pt x="6824853" y="7001637"/>
                  </a:lnTo>
                  <a:cubicBezTo>
                    <a:pt x="6824853" y="7113143"/>
                    <a:pt x="6734429" y="7203694"/>
                    <a:pt x="6622923" y="7203694"/>
                  </a:cubicBezTo>
                  <a:lnTo>
                    <a:pt x="6622923" y="7184644"/>
                  </a:lnTo>
                  <a:lnTo>
                    <a:pt x="6622923" y="7203694"/>
                  </a:lnTo>
                  <a:lnTo>
                    <a:pt x="201930" y="7203694"/>
                  </a:lnTo>
                  <a:lnTo>
                    <a:pt x="201930" y="7184644"/>
                  </a:lnTo>
                  <a:lnTo>
                    <a:pt x="201930" y="7203694"/>
                  </a:lnTo>
                  <a:cubicBezTo>
                    <a:pt x="90424" y="7203694"/>
                    <a:pt x="0" y="7113270"/>
                    <a:pt x="0" y="7001637"/>
                  </a:cubicBezTo>
                  <a:lnTo>
                    <a:pt x="0" y="202057"/>
                  </a:lnTo>
                  <a:lnTo>
                    <a:pt x="19050" y="202057"/>
                  </a:lnTo>
                  <a:lnTo>
                    <a:pt x="0" y="202057"/>
                  </a:lnTo>
                  <a:moveTo>
                    <a:pt x="38100" y="202057"/>
                  </a:moveTo>
                  <a:lnTo>
                    <a:pt x="38100" y="7001637"/>
                  </a:lnTo>
                  <a:lnTo>
                    <a:pt x="19050" y="7001637"/>
                  </a:lnTo>
                  <a:lnTo>
                    <a:pt x="38100" y="7001637"/>
                  </a:lnTo>
                  <a:cubicBezTo>
                    <a:pt x="38100" y="7092188"/>
                    <a:pt x="111506" y="7165594"/>
                    <a:pt x="201930" y="7165594"/>
                  </a:cubicBezTo>
                  <a:lnTo>
                    <a:pt x="6622923" y="7165594"/>
                  </a:lnTo>
                  <a:cubicBezTo>
                    <a:pt x="6713474" y="7165594"/>
                    <a:pt x="6786753" y="7092188"/>
                    <a:pt x="6786753" y="7001637"/>
                  </a:cubicBezTo>
                  <a:lnTo>
                    <a:pt x="6786753" y="202057"/>
                  </a:lnTo>
                  <a:cubicBezTo>
                    <a:pt x="6786753" y="111506"/>
                    <a:pt x="6713347" y="38100"/>
                    <a:pt x="6622923" y="38100"/>
                  </a:cubicBezTo>
                  <a:lnTo>
                    <a:pt x="201930" y="38100"/>
                  </a:lnTo>
                  <a:lnTo>
                    <a:pt x="201930" y="19050"/>
                  </a:lnTo>
                  <a:lnTo>
                    <a:pt x="201930" y="38100"/>
                  </a:lnTo>
                  <a:cubicBezTo>
                    <a:pt x="111506" y="38100"/>
                    <a:pt x="38100" y="111506"/>
                    <a:pt x="38100" y="202057"/>
                  </a:cubicBezTo>
                  <a:close/>
                </a:path>
              </a:pathLst>
            </a:custGeom>
            <a:solidFill>
              <a:srgbClr val="DFB8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570316" y="3690347"/>
            <a:ext cx="114300" cy="5374186"/>
            <a:chOff x="0" y="0"/>
            <a:chExt cx="152400" cy="71655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2400" cy="7165594"/>
            </a:xfrm>
            <a:custGeom>
              <a:avLst/>
              <a:gdLst/>
              <a:ahLst/>
              <a:cxnLst/>
              <a:rect l="l" t="t" r="r" b="b"/>
              <a:pathLst>
                <a:path w="152400" h="7165594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7089394"/>
                  </a:lnTo>
                  <a:cubicBezTo>
                    <a:pt x="152400" y="7131431"/>
                    <a:pt x="118237" y="7165594"/>
                    <a:pt x="76200" y="7165594"/>
                  </a:cubicBezTo>
                  <a:cubicBezTo>
                    <a:pt x="34163" y="7165594"/>
                    <a:pt x="0" y="7131431"/>
                    <a:pt x="0" y="7089394"/>
                  </a:cubicBez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949526" y="3945731"/>
            <a:ext cx="4474521" cy="75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Retrospective vs. Predictive Planning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49526" y="4779321"/>
            <a:ext cx="4474521" cy="2206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Infrastructure planning relies on decadal Census data and lagging indicators. Meanwhile, a district's population might grow 20% in six months due to migrant labour—but official records won't reflect this for years.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49526" y="7569403"/>
            <a:ext cx="4474521" cy="108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Seva Kendras in migration hubs become overwhelmed while centres in stable areas sit empty.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911012" y="3676059"/>
            <a:ext cx="5118649" cy="5402761"/>
            <a:chOff x="0" y="0"/>
            <a:chExt cx="6824866" cy="7203681"/>
          </a:xfrm>
        </p:grpSpPr>
        <p:sp>
          <p:nvSpPr>
            <p:cNvPr id="27" name="Freeform 27"/>
            <p:cNvSpPr/>
            <p:nvPr/>
          </p:nvSpPr>
          <p:spPr>
            <a:xfrm>
              <a:off x="19050" y="19050"/>
              <a:ext cx="6786753" cy="7165594"/>
            </a:xfrm>
            <a:custGeom>
              <a:avLst/>
              <a:gdLst/>
              <a:ahLst/>
              <a:cxnLst/>
              <a:rect l="l" t="t" r="r" b="b"/>
              <a:pathLst>
                <a:path w="6786753" h="7165594">
                  <a:moveTo>
                    <a:pt x="0" y="183007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603873" y="0"/>
                  </a:lnTo>
                  <a:cubicBezTo>
                    <a:pt x="6704838" y="0"/>
                    <a:pt x="6786753" y="81915"/>
                    <a:pt x="6786753" y="183007"/>
                  </a:cubicBezTo>
                  <a:lnTo>
                    <a:pt x="6786753" y="6982587"/>
                  </a:lnTo>
                  <a:cubicBezTo>
                    <a:pt x="6786753" y="7083679"/>
                    <a:pt x="6704838" y="7165594"/>
                    <a:pt x="6603873" y="7165594"/>
                  </a:cubicBezTo>
                  <a:lnTo>
                    <a:pt x="182880" y="7165594"/>
                  </a:lnTo>
                  <a:cubicBezTo>
                    <a:pt x="81915" y="7165594"/>
                    <a:pt x="0" y="7083679"/>
                    <a:pt x="0" y="698258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6824853" cy="7203694"/>
            </a:xfrm>
            <a:custGeom>
              <a:avLst/>
              <a:gdLst/>
              <a:ahLst/>
              <a:cxnLst/>
              <a:rect l="l" t="t" r="r" b="b"/>
              <a:pathLst>
                <a:path w="6824853" h="7203694">
                  <a:moveTo>
                    <a:pt x="0" y="202057"/>
                  </a:moveTo>
                  <a:cubicBezTo>
                    <a:pt x="0" y="90424"/>
                    <a:pt x="90424" y="0"/>
                    <a:pt x="201930" y="0"/>
                  </a:cubicBezTo>
                  <a:lnTo>
                    <a:pt x="6622923" y="0"/>
                  </a:lnTo>
                  <a:lnTo>
                    <a:pt x="6622923" y="19050"/>
                  </a:lnTo>
                  <a:lnTo>
                    <a:pt x="6622923" y="0"/>
                  </a:lnTo>
                  <a:cubicBezTo>
                    <a:pt x="6734429" y="0"/>
                    <a:pt x="6824853" y="90424"/>
                    <a:pt x="6824853" y="202057"/>
                  </a:cubicBezTo>
                  <a:lnTo>
                    <a:pt x="6805803" y="202057"/>
                  </a:lnTo>
                  <a:lnTo>
                    <a:pt x="6824853" y="202057"/>
                  </a:lnTo>
                  <a:lnTo>
                    <a:pt x="6824853" y="7001637"/>
                  </a:lnTo>
                  <a:lnTo>
                    <a:pt x="6805803" y="7001637"/>
                  </a:lnTo>
                  <a:lnTo>
                    <a:pt x="6824853" y="7001637"/>
                  </a:lnTo>
                  <a:cubicBezTo>
                    <a:pt x="6824853" y="7113143"/>
                    <a:pt x="6734429" y="7203694"/>
                    <a:pt x="6622923" y="7203694"/>
                  </a:cubicBezTo>
                  <a:lnTo>
                    <a:pt x="6622923" y="7184644"/>
                  </a:lnTo>
                  <a:lnTo>
                    <a:pt x="6622923" y="7203694"/>
                  </a:lnTo>
                  <a:lnTo>
                    <a:pt x="201930" y="7203694"/>
                  </a:lnTo>
                  <a:lnTo>
                    <a:pt x="201930" y="7184644"/>
                  </a:lnTo>
                  <a:lnTo>
                    <a:pt x="201930" y="7203694"/>
                  </a:lnTo>
                  <a:cubicBezTo>
                    <a:pt x="90424" y="7203694"/>
                    <a:pt x="0" y="7113270"/>
                    <a:pt x="0" y="7001637"/>
                  </a:cubicBezTo>
                  <a:lnTo>
                    <a:pt x="0" y="202057"/>
                  </a:lnTo>
                  <a:lnTo>
                    <a:pt x="19050" y="202057"/>
                  </a:lnTo>
                  <a:lnTo>
                    <a:pt x="0" y="202057"/>
                  </a:lnTo>
                  <a:moveTo>
                    <a:pt x="38100" y="202057"/>
                  </a:moveTo>
                  <a:lnTo>
                    <a:pt x="38100" y="7001637"/>
                  </a:lnTo>
                  <a:lnTo>
                    <a:pt x="19050" y="7001637"/>
                  </a:lnTo>
                  <a:lnTo>
                    <a:pt x="38100" y="7001637"/>
                  </a:lnTo>
                  <a:cubicBezTo>
                    <a:pt x="38100" y="7092188"/>
                    <a:pt x="111506" y="7165594"/>
                    <a:pt x="201930" y="7165594"/>
                  </a:cubicBezTo>
                  <a:lnTo>
                    <a:pt x="6622923" y="7165594"/>
                  </a:lnTo>
                  <a:cubicBezTo>
                    <a:pt x="6713474" y="7165594"/>
                    <a:pt x="6786753" y="7092188"/>
                    <a:pt x="6786753" y="7001637"/>
                  </a:cubicBezTo>
                  <a:lnTo>
                    <a:pt x="6786753" y="202057"/>
                  </a:lnTo>
                  <a:cubicBezTo>
                    <a:pt x="6786753" y="111506"/>
                    <a:pt x="6713347" y="38100"/>
                    <a:pt x="6622923" y="38100"/>
                  </a:cubicBezTo>
                  <a:lnTo>
                    <a:pt x="201930" y="38100"/>
                  </a:lnTo>
                  <a:lnTo>
                    <a:pt x="201930" y="19050"/>
                  </a:lnTo>
                  <a:lnTo>
                    <a:pt x="201930" y="38100"/>
                  </a:lnTo>
                  <a:cubicBezTo>
                    <a:pt x="111506" y="38100"/>
                    <a:pt x="38100" y="111506"/>
                    <a:pt x="38100" y="202057"/>
                  </a:cubicBezTo>
                  <a:close/>
                </a:path>
              </a:pathLst>
            </a:custGeom>
            <a:solidFill>
              <a:srgbClr val="DFB8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896725" y="3690347"/>
            <a:ext cx="114300" cy="5374186"/>
            <a:chOff x="0" y="0"/>
            <a:chExt cx="152400" cy="716558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2400" cy="7165594"/>
            </a:xfrm>
            <a:custGeom>
              <a:avLst/>
              <a:gdLst/>
              <a:ahLst/>
              <a:cxnLst/>
              <a:rect l="l" t="t" r="r" b="b"/>
              <a:pathLst>
                <a:path w="152400" h="7165594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7089394"/>
                  </a:lnTo>
                  <a:cubicBezTo>
                    <a:pt x="152400" y="7131431"/>
                    <a:pt x="118237" y="7165594"/>
                    <a:pt x="76200" y="7165594"/>
                  </a:cubicBezTo>
                  <a:cubicBezTo>
                    <a:pt x="34163" y="7165594"/>
                    <a:pt x="0" y="7131431"/>
                    <a:pt x="0" y="7089394"/>
                  </a:cubicBez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275934" y="3945731"/>
            <a:ext cx="4474521" cy="37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The "One-Size-Fits-All" Fallacy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75934" y="4779321"/>
            <a:ext cx="4474521" cy="1827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Resources assigned using simple ratios (1 centre per 20,000 people) ignore demand diversity. High birth-rate regions need Child Enrolment Camps. Labour influx areas need Update Kiosks for address changes.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275934" y="7191080"/>
            <a:ext cx="4474521" cy="71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Mismatched infrastructure leads to long queues and frustrated citizens.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632354" y="1640834"/>
            <a:ext cx="9881292" cy="143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400" b="1" dirty="0">
                <a:solidFill>
                  <a:srgbClr val="1F1E1E"/>
                </a:solidFill>
                <a:ea typeface="Arimo Bold"/>
                <a:cs typeface="Arimo Bold"/>
                <a:sym typeface="Arimo Bold"/>
              </a:rPr>
              <a:t>Solution Architecture: The Zero-Loss Intelligence Pipeline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32354" y="3658791"/>
            <a:ext cx="362873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400" b="1" dirty="0">
                <a:solidFill>
                  <a:srgbClr val="1F1E1E"/>
                </a:solidFill>
                <a:ea typeface="Arimo Bold"/>
                <a:cs typeface="Arimo Bold"/>
                <a:sym typeface="Arimo Bold"/>
              </a:rPr>
              <a:t>The "Tag-and-Keep"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32354" y="4550569"/>
            <a:ext cx="3628730" cy="101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Unlike standard ETL pipelines that discard problematic data, Aadhaar Pulse AI preserves every signal: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32354" y="6165799"/>
            <a:ext cx="3628730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Duplicates: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Flagged as potential fraud signals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32354" y="6951316"/>
            <a:ext cx="3628730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Missing values: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Tagged as hardware failure events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32354" y="7736834"/>
            <a:ext cx="3628730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Anomalies: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Analyzed for operational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10257" y="3658791"/>
            <a:ext cx="380732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400" b="1" dirty="0">
                <a:solidFill>
                  <a:srgbClr val="1F1E1E"/>
                </a:solidFill>
                <a:ea typeface="Arimo Bold"/>
                <a:cs typeface="Arimo Bold"/>
                <a:sym typeface="Arimo Bold"/>
              </a:rPr>
              <a:t>Five Intelligence Modules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10257" y="4186685"/>
            <a:ext cx="5712914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AutoNum type="arabicPeriod"/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Age-Transition Prediction Engine: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Forecasts biological update surges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10257" y="4972202"/>
            <a:ext cx="5712914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248" lvl="1" algn="l">
              <a:lnSpc>
                <a:spcPts val="2749"/>
              </a:lnSpc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2.Aadhaar Update Stress Index (AUSI):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Quantifies infrastructure load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10257" y="5757710"/>
            <a:ext cx="5712914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248" lvl="1" algn="l">
              <a:lnSpc>
                <a:spcPts val="2749"/>
              </a:lnSpc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3.Migration &amp; Urban Shift Detector: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Classifies district growth patterns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10257" y="6543227"/>
            <a:ext cx="5712914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248" lvl="1" algn="l">
              <a:lnSpc>
                <a:spcPts val="2749"/>
              </a:lnSpc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4.Fraud &amp; Anomaly Radar: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Detects operator-level irregularities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10257" y="7328745"/>
            <a:ext cx="5712914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248" lvl="1" algn="l">
              <a:lnSpc>
                <a:spcPts val="2749"/>
              </a:lnSpc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5.Smart Seva Planner: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AI-driven resource allocation recommendations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85725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620070" y="1033887"/>
            <a:ext cx="1428750" cy="464703"/>
            <a:chOff x="0" y="0"/>
            <a:chExt cx="1098550" cy="3879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8550" cy="387858"/>
            </a:xfrm>
            <a:custGeom>
              <a:avLst/>
              <a:gdLst/>
              <a:ahLst/>
              <a:cxnLst/>
              <a:rect l="l" t="t" r="r" b="b"/>
              <a:pathLst>
                <a:path w="1098550" h="387858">
                  <a:moveTo>
                    <a:pt x="0" y="69342"/>
                  </a:moveTo>
                  <a:cubicBezTo>
                    <a:pt x="0" y="31115"/>
                    <a:pt x="31115" y="0"/>
                    <a:pt x="69342" y="0"/>
                  </a:cubicBezTo>
                  <a:lnTo>
                    <a:pt x="1029208" y="0"/>
                  </a:lnTo>
                  <a:cubicBezTo>
                    <a:pt x="1067562" y="0"/>
                    <a:pt x="1098550" y="31115"/>
                    <a:pt x="1098550" y="69342"/>
                  </a:cubicBezTo>
                  <a:lnTo>
                    <a:pt x="1098550" y="318516"/>
                  </a:lnTo>
                  <a:cubicBezTo>
                    <a:pt x="1098550" y="356870"/>
                    <a:pt x="1067435" y="387858"/>
                    <a:pt x="1029208" y="387858"/>
                  </a:cubicBezTo>
                  <a:lnTo>
                    <a:pt x="69342" y="387858"/>
                  </a:lnTo>
                  <a:cubicBezTo>
                    <a:pt x="31115" y="387985"/>
                    <a:pt x="0" y="356870"/>
                    <a:pt x="0" y="318516"/>
                  </a:cubicBezTo>
                  <a:close/>
                </a:path>
              </a:pathLst>
            </a:custGeom>
            <a:solidFill>
              <a:srgbClr val="F9D2D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2006" y="1176005"/>
            <a:ext cx="1152526" cy="198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6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MODULE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0583" y="1570437"/>
            <a:ext cx="10869417" cy="1046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4400" b="1" dirty="0">
                <a:solidFill>
                  <a:srgbClr val="1F1E1E"/>
                </a:solidFill>
                <a:latin typeface="+mj-lt"/>
                <a:ea typeface="Arimo Bold"/>
                <a:cs typeface="Arimo Bold"/>
                <a:sym typeface="Arimo Bold"/>
              </a:rPr>
              <a:t>Age-Transition Prediction: Biology as a Timeline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0489" y="2710310"/>
            <a:ext cx="811111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6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60489" y="3021063"/>
            <a:ext cx="10309022" cy="19050"/>
            <a:chOff x="0" y="0"/>
            <a:chExt cx="13745362" cy="25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45338" cy="25400"/>
            </a:xfrm>
            <a:custGeom>
              <a:avLst/>
              <a:gdLst/>
              <a:ahLst/>
              <a:cxnLst/>
              <a:rect l="l" t="t" r="r" b="b"/>
              <a:pathLst>
                <a:path w="13745338" h="25400">
                  <a:moveTo>
                    <a:pt x="0" y="0"/>
                  </a:moveTo>
                  <a:lnTo>
                    <a:pt x="13745338" y="0"/>
                  </a:lnTo>
                  <a:lnTo>
                    <a:pt x="13745338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60488" y="3107979"/>
            <a:ext cx="4621111" cy="273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Deterministic Event Recognition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0489" y="3417389"/>
            <a:ext cx="10309022" cy="49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Every child enrolled at age 0-5 must update biometrics at ages 5 and 15—a biological certainty we can plan around.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0489" y="3935911"/>
            <a:ext cx="1039711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6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60489" y="4246664"/>
            <a:ext cx="10309022" cy="19050"/>
            <a:chOff x="0" y="0"/>
            <a:chExt cx="13745362" cy="25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745338" cy="25400"/>
            </a:xfrm>
            <a:custGeom>
              <a:avLst/>
              <a:gdLst/>
              <a:ahLst/>
              <a:cxnLst/>
              <a:rect l="l" t="t" r="r" b="b"/>
              <a:pathLst>
                <a:path w="13745338" h="25400">
                  <a:moveTo>
                    <a:pt x="0" y="0"/>
                  </a:moveTo>
                  <a:lnTo>
                    <a:pt x="13745338" y="0"/>
                  </a:lnTo>
                  <a:lnTo>
                    <a:pt x="13745338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0488" y="4333580"/>
            <a:ext cx="4468712" cy="273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Historical Data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0489" y="4642990"/>
            <a:ext cx="10309022" cy="49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Input enrolment data from 5-10 years ago to identify upcoming cohorts requiring mandatory updates.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0489" y="5161512"/>
            <a:ext cx="1039711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6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60489" y="5472265"/>
            <a:ext cx="10309022" cy="19050"/>
            <a:chOff x="0" y="0"/>
            <a:chExt cx="13745362" cy="25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745338" cy="25400"/>
            </a:xfrm>
            <a:custGeom>
              <a:avLst/>
              <a:gdLst/>
              <a:ahLst/>
              <a:cxnLst/>
              <a:rect l="l" t="t" r="r" b="b"/>
              <a:pathLst>
                <a:path w="13745338" h="25400">
                  <a:moveTo>
                    <a:pt x="0" y="0"/>
                  </a:moveTo>
                  <a:lnTo>
                    <a:pt x="13745338" y="0"/>
                  </a:lnTo>
                  <a:lnTo>
                    <a:pt x="13745338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60488" y="5559181"/>
            <a:ext cx="3020911" cy="273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Surge Forecasting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0489" y="5868591"/>
            <a:ext cx="10309022" cy="49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If District A enrolled 5,000 infants in 2020, we predict with 100% certainty a surge of 5,000 updates in 2025.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0489" y="6387103"/>
            <a:ext cx="1268311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6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60489" y="6697866"/>
            <a:ext cx="10309022" cy="19050"/>
            <a:chOff x="0" y="0"/>
            <a:chExt cx="13745362" cy="25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745338" cy="25400"/>
            </a:xfrm>
            <a:custGeom>
              <a:avLst/>
              <a:gdLst/>
              <a:ahLst/>
              <a:cxnLst/>
              <a:rect l="l" t="t" r="r" b="b"/>
              <a:pathLst>
                <a:path w="13745338" h="25400">
                  <a:moveTo>
                    <a:pt x="0" y="0"/>
                  </a:moveTo>
                  <a:lnTo>
                    <a:pt x="13745338" y="0"/>
                  </a:lnTo>
                  <a:lnTo>
                    <a:pt x="13745338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60489" y="6784772"/>
            <a:ext cx="3020910" cy="273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4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Proactive Deployment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60489" y="7094191"/>
            <a:ext cx="10309022" cy="49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Schedule School Enrolment Camps precisely when demand peaks, eliminating rush at permanent centres.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60489" y="7698734"/>
            <a:ext cx="10309022" cy="905466"/>
            <a:chOff x="0" y="0"/>
            <a:chExt cx="13745362" cy="120728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745463" cy="1207389"/>
            </a:xfrm>
            <a:custGeom>
              <a:avLst/>
              <a:gdLst/>
              <a:ahLst/>
              <a:cxnLst/>
              <a:rect l="l" t="t" r="r" b="b"/>
              <a:pathLst>
                <a:path w="13745463" h="1207389">
                  <a:moveTo>
                    <a:pt x="0" y="86741"/>
                  </a:moveTo>
                  <a:cubicBezTo>
                    <a:pt x="0" y="38862"/>
                    <a:pt x="38862" y="0"/>
                    <a:pt x="86741" y="0"/>
                  </a:cubicBezTo>
                  <a:lnTo>
                    <a:pt x="13658723" y="0"/>
                  </a:lnTo>
                  <a:cubicBezTo>
                    <a:pt x="13706602" y="0"/>
                    <a:pt x="13745463" y="38862"/>
                    <a:pt x="13745463" y="86741"/>
                  </a:cubicBezTo>
                  <a:lnTo>
                    <a:pt x="13745463" y="1120648"/>
                  </a:lnTo>
                  <a:cubicBezTo>
                    <a:pt x="13745463" y="1168527"/>
                    <a:pt x="13706602" y="1207389"/>
                    <a:pt x="13658723" y="1207389"/>
                  </a:cubicBezTo>
                  <a:lnTo>
                    <a:pt x="86741" y="1207389"/>
                  </a:lnTo>
                  <a:cubicBezTo>
                    <a:pt x="38862" y="1207262"/>
                    <a:pt x="0" y="1168527"/>
                    <a:pt x="0" y="1120648"/>
                  </a:cubicBezTo>
                  <a:close/>
                </a:path>
              </a:pathLst>
            </a:custGeom>
            <a:solidFill>
              <a:srgbClr val="F7BBC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3" name="Freeform 33" descr="preencoded.png"/>
          <p:cNvSpPr/>
          <p:nvPr/>
        </p:nvSpPr>
        <p:spPr>
          <a:xfrm>
            <a:off x="715270" y="7928219"/>
            <a:ext cx="193472" cy="154781"/>
          </a:xfrm>
          <a:custGeom>
            <a:avLst/>
            <a:gdLst/>
            <a:ahLst/>
            <a:cxnLst/>
            <a:rect l="l" t="t" r="r" b="b"/>
            <a:pathLst>
              <a:path w="193472" h="154781">
                <a:moveTo>
                  <a:pt x="0" y="0"/>
                </a:moveTo>
                <a:lnTo>
                  <a:pt x="193472" y="0"/>
                </a:lnTo>
                <a:lnTo>
                  <a:pt x="193472" y="154782"/>
                </a:lnTo>
                <a:lnTo>
                  <a:pt x="0" y="15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TextBox 34"/>
          <p:cNvSpPr txBox="1"/>
          <p:nvPr/>
        </p:nvSpPr>
        <p:spPr>
          <a:xfrm>
            <a:off x="1063523" y="7825530"/>
            <a:ext cx="9651206" cy="73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2000" b="1" dirty="0">
                <a:solidFill>
                  <a:srgbClr val="000000"/>
                </a:solidFill>
                <a:ea typeface="Arimo Bold"/>
                <a:cs typeface="Arimo Bold"/>
                <a:sym typeface="Arimo Bold"/>
              </a:rPr>
              <a:t>Business Impact:</a:t>
            </a:r>
            <a:r>
              <a:rPr lang="en-US" sz="2000" dirty="0">
                <a:solidFill>
                  <a:srgbClr val="000000"/>
                </a:solidFill>
                <a:ea typeface="Arimo"/>
                <a:cs typeface="Arimo"/>
                <a:sym typeface="Arimo"/>
              </a:rPr>
              <a:t> Ensures timely biometric updates, preventing service denial in school scholarships, ration schemes, and welfare programs while eliminating last-minute infrastructure strain.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sz="20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73348" y="311518"/>
            <a:ext cx="1538878" cy="571850"/>
            <a:chOff x="0" y="0"/>
            <a:chExt cx="1374381" cy="4712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4394" cy="471297"/>
            </a:xfrm>
            <a:custGeom>
              <a:avLst/>
              <a:gdLst/>
              <a:ahLst/>
              <a:cxnLst/>
              <a:rect l="l" t="t" r="r" b="b"/>
              <a:pathLst>
                <a:path w="1374394" h="471297">
                  <a:moveTo>
                    <a:pt x="0" y="84328"/>
                  </a:moveTo>
                  <a:cubicBezTo>
                    <a:pt x="0" y="37719"/>
                    <a:pt x="37719" y="0"/>
                    <a:pt x="84328" y="0"/>
                  </a:cubicBezTo>
                  <a:lnTo>
                    <a:pt x="1290066" y="0"/>
                  </a:lnTo>
                  <a:cubicBezTo>
                    <a:pt x="1336675" y="0"/>
                    <a:pt x="1374394" y="37719"/>
                    <a:pt x="1374394" y="84328"/>
                  </a:cubicBezTo>
                  <a:lnTo>
                    <a:pt x="1374394" y="386969"/>
                  </a:lnTo>
                  <a:cubicBezTo>
                    <a:pt x="1374394" y="433578"/>
                    <a:pt x="1336675" y="471297"/>
                    <a:pt x="1290066" y="471297"/>
                  </a:cubicBezTo>
                  <a:lnTo>
                    <a:pt x="84328" y="471297"/>
                  </a:lnTo>
                  <a:cubicBezTo>
                    <a:pt x="37719" y="471297"/>
                    <a:pt x="0" y="433578"/>
                    <a:pt x="0" y="386969"/>
                  </a:cubicBezTo>
                  <a:close/>
                </a:path>
              </a:pathLst>
            </a:custGeom>
            <a:solidFill>
              <a:srgbClr val="F9D2D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67284" y="484159"/>
            <a:ext cx="1349873" cy="25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6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MODULE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80722" y="909342"/>
            <a:ext cx="910069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4400" b="1" dirty="0">
                <a:solidFill>
                  <a:srgbClr val="1F1E1E"/>
                </a:solidFill>
                <a:latin typeface="+mj-lt"/>
                <a:ea typeface="Arimo Bold"/>
                <a:cs typeface="Arimo Bold"/>
                <a:sym typeface="Arimo Bold"/>
              </a:rPr>
              <a:t>Aadhaar Update Stress Index (AUSI)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80722" y="2017509"/>
            <a:ext cx="3596278" cy="312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400" b="1" dirty="0">
                <a:solidFill>
                  <a:srgbClr val="1F1E1E"/>
                </a:solidFill>
                <a:ea typeface="Arimo Bold"/>
                <a:cs typeface="Arimo Bold"/>
                <a:sym typeface="Arimo Bold"/>
              </a:rPr>
              <a:t>The Proprietary Formula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2880722" y="2583809"/>
            <a:ext cx="5384302" cy="526847"/>
          </a:xfrm>
          <a:custGeom>
            <a:avLst/>
            <a:gdLst/>
            <a:ahLst/>
            <a:cxnLst/>
            <a:rect l="l" t="t" r="r" b="b"/>
            <a:pathLst>
              <a:path w="5384302" h="526847">
                <a:moveTo>
                  <a:pt x="0" y="0"/>
                </a:moveTo>
                <a:lnTo>
                  <a:pt x="5384301" y="0"/>
                </a:lnTo>
                <a:lnTo>
                  <a:pt x="5384301" y="526846"/>
                </a:lnTo>
                <a:lnTo>
                  <a:pt x="0" y="526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6" b="-558"/>
            </a:stretch>
          </a:blipFill>
        </p:spPr>
        <p:txBody>
          <a:bodyPr/>
          <a:lstStyle/>
          <a:p>
            <a:endParaRPr lang="en-IN" sz="2000"/>
          </a:p>
        </p:txBody>
      </p:sp>
      <p:sp>
        <p:nvSpPr>
          <p:cNvPr id="12" name="TextBox 12"/>
          <p:cNvSpPr txBox="1"/>
          <p:nvPr/>
        </p:nvSpPr>
        <p:spPr>
          <a:xfrm>
            <a:off x="2880722" y="3281953"/>
            <a:ext cx="5384302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This metric measures how stressed a district's infrastructure is </a:t>
            </a:r>
            <a:r>
              <a:rPr lang="en-US" sz="2000" i="1">
                <a:solidFill>
                  <a:srgbClr val="3B3535"/>
                </a:solidFill>
                <a:ea typeface="Arimo Italics"/>
                <a:cs typeface="Arimo Italics"/>
                <a:sym typeface="Arimo Italics"/>
              </a:rPr>
              <a:t>relative to its capacity</a:t>
            </a: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—not just absolute volume.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80722" y="4420495"/>
            <a:ext cx="2475462" cy="31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400" b="1" dirty="0">
                <a:solidFill>
                  <a:srgbClr val="1F1E1E"/>
                </a:solidFill>
                <a:ea typeface="Arimo Bold"/>
                <a:cs typeface="Arimo Bold"/>
                <a:sym typeface="Arimo Bold"/>
              </a:rPr>
              <a:t>Critical Thresholds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80722" y="4870247"/>
            <a:ext cx="5384302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12"/>
              </a:lnSpc>
              <a:buFont typeface="Arial"/>
              <a:buChar char="•"/>
            </a:pPr>
            <a:r>
              <a:rPr lang="en-US" sz="2000" b="1">
                <a:solidFill>
                  <a:srgbClr val="DA1B2E"/>
                </a:solidFill>
                <a:ea typeface="Arimo Bold"/>
                <a:cs typeface="Arimo Bold"/>
                <a:sym typeface="Arimo Bold"/>
              </a:rPr>
              <a:t>AUSI &gt; 80:</a:t>
            </a: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 System overwhelmed—deploy Mobile Vans immediately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80722" y="5537892"/>
            <a:ext cx="5384302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12"/>
              </a:lnSpc>
              <a:buFont typeface="Arial"/>
              <a:buChar char="•"/>
            </a:pPr>
            <a:r>
              <a:rPr lang="en-US" sz="2000" b="1" dirty="0">
                <a:solidFill>
                  <a:srgbClr val="790C1C"/>
                </a:solidFill>
                <a:ea typeface="Arimo Bold"/>
                <a:cs typeface="Arimo Bold"/>
                <a:sym typeface="Arimo Bold"/>
              </a:rPr>
              <a:t>AUSI &lt; 20: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Resources wasted—consolidate or relocate centres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8733530" y="2060077"/>
            <a:ext cx="6682978" cy="6682978"/>
          </a:xfrm>
          <a:custGeom>
            <a:avLst/>
            <a:gdLst/>
            <a:ahLst/>
            <a:cxnLst/>
            <a:rect l="l" t="t" r="r" b="b"/>
            <a:pathLst>
              <a:path w="6682978" h="6682978">
                <a:moveTo>
                  <a:pt x="0" y="0"/>
                </a:moveTo>
                <a:lnTo>
                  <a:pt x="6682978" y="0"/>
                </a:lnTo>
                <a:lnTo>
                  <a:pt x="6682978" y="6682978"/>
                </a:lnTo>
                <a:lnTo>
                  <a:pt x="0" y="6682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sz="2000"/>
          </a:p>
        </p:txBody>
      </p:sp>
      <p:sp>
        <p:nvSpPr>
          <p:cNvPr id="17" name="TextBox 17"/>
          <p:cNvSpPr txBox="1"/>
          <p:nvPr/>
        </p:nvSpPr>
        <p:spPr>
          <a:xfrm>
            <a:off x="2880722" y="9099652"/>
            <a:ext cx="12526413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312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Districts "light up" on a real-time heatmap dashboard based on stress scores. A small district with few centres might experience more stress than a large city with abundant infrastructure—AUSI captures this nuance.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sz="20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sz="2000"/>
          </a:p>
        </p:txBody>
      </p:sp>
      <p:grpSp>
        <p:nvGrpSpPr>
          <p:cNvPr id="7" name="Group 7"/>
          <p:cNvGrpSpPr/>
          <p:nvPr/>
        </p:nvGrpSpPr>
        <p:grpSpPr>
          <a:xfrm>
            <a:off x="7556297" y="1094129"/>
            <a:ext cx="1587703" cy="612382"/>
            <a:chOff x="0" y="0"/>
            <a:chExt cx="1456334" cy="4998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56436" cy="499872"/>
            </a:xfrm>
            <a:custGeom>
              <a:avLst/>
              <a:gdLst/>
              <a:ahLst/>
              <a:cxnLst/>
              <a:rect l="l" t="t" r="r" b="b"/>
              <a:pathLst>
                <a:path w="1456436" h="499872">
                  <a:moveTo>
                    <a:pt x="0" y="89408"/>
                  </a:moveTo>
                  <a:cubicBezTo>
                    <a:pt x="0" y="40005"/>
                    <a:pt x="40005" y="0"/>
                    <a:pt x="89408" y="0"/>
                  </a:cubicBezTo>
                  <a:lnTo>
                    <a:pt x="1367028" y="0"/>
                  </a:lnTo>
                  <a:cubicBezTo>
                    <a:pt x="1416431" y="0"/>
                    <a:pt x="1456436" y="40005"/>
                    <a:pt x="1456436" y="89408"/>
                  </a:cubicBezTo>
                  <a:lnTo>
                    <a:pt x="1456436" y="410464"/>
                  </a:lnTo>
                  <a:cubicBezTo>
                    <a:pt x="1456436" y="459867"/>
                    <a:pt x="1416431" y="499872"/>
                    <a:pt x="1367028" y="499872"/>
                  </a:cubicBezTo>
                  <a:lnTo>
                    <a:pt x="89408" y="499872"/>
                  </a:lnTo>
                  <a:cubicBezTo>
                    <a:pt x="40005" y="499872"/>
                    <a:pt x="0" y="459867"/>
                    <a:pt x="0" y="410464"/>
                  </a:cubicBezTo>
                  <a:close/>
                </a:path>
              </a:pathLst>
            </a:custGeom>
            <a:solidFill>
              <a:srgbClr val="F9D2D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65256" y="1312307"/>
            <a:ext cx="1468041" cy="246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6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MODULE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6297" y="1773288"/>
            <a:ext cx="10033397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400" b="1" dirty="0">
                <a:solidFill>
                  <a:srgbClr val="1F1E1E"/>
                </a:solidFill>
                <a:latin typeface="+mj-lt"/>
                <a:ea typeface="Arimo Bold"/>
                <a:cs typeface="Arimo Bold"/>
                <a:sym typeface="Arimo Bold"/>
              </a:rPr>
              <a:t>Migration &amp; Urban Shift Detector: The Growth Matrix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56297" y="3356524"/>
            <a:ext cx="10033397" cy="62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Not all population growth is the same. We classify districts using bi-variate analysis to tailor service responses.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551534" y="4281335"/>
            <a:ext cx="4926511" cy="2391518"/>
            <a:chOff x="0" y="0"/>
            <a:chExt cx="6568681" cy="3188691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555994" cy="3176016"/>
            </a:xfrm>
            <a:custGeom>
              <a:avLst/>
              <a:gdLst/>
              <a:ahLst/>
              <a:cxnLst/>
              <a:rect l="l" t="t" r="r" b="b"/>
              <a:pathLst>
                <a:path w="6555994" h="3176016">
                  <a:moveTo>
                    <a:pt x="0" y="111760"/>
                  </a:moveTo>
                  <a:cubicBezTo>
                    <a:pt x="0" y="50038"/>
                    <a:pt x="50165" y="0"/>
                    <a:pt x="112014" y="0"/>
                  </a:cubicBezTo>
                  <a:lnTo>
                    <a:pt x="6443980" y="0"/>
                  </a:lnTo>
                  <a:cubicBezTo>
                    <a:pt x="6505829" y="0"/>
                    <a:pt x="6555994" y="50038"/>
                    <a:pt x="6555994" y="111760"/>
                  </a:cubicBezTo>
                  <a:lnTo>
                    <a:pt x="6555994" y="3064256"/>
                  </a:lnTo>
                  <a:cubicBezTo>
                    <a:pt x="6555994" y="3125978"/>
                    <a:pt x="6505829" y="3176016"/>
                    <a:pt x="6443980" y="3176016"/>
                  </a:cubicBezTo>
                  <a:lnTo>
                    <a:pt x="112014" y="3176016"/>
                  </a:lnTo>
                  <a:cubicBezTo>
                    <a:pt x="50165" y="3176016"/>
                    <a:pt x="0" y="3125978"/>
                    <a:pt x="0" y="3064256"/>
                  </a:cubicBezTo>
                  <a:close/>
                </a:path>
              </a:pathLst>
            </a:custGeom>
            <a:solidFill>
              <a:srgbClr val="DA1B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568694" cy="3188716"/>
            </a:xfrm>
            <a:custGeom>
              <a:avLst/>
              <a:gdLst/>
              <a:ahLst/>
              <a:cxnLst/>
              <a:rect l="l" t="t" r="r" b="b"/>
              <a:pathLst>
                <a:path w="6568694" h="3188716">
                  <a:moveTo>
                    <a:pt x="0" y="118110"/>
                  </a:moveTo>
                  <a:cubicBezTo>
                    <a:pt x="0" y="52832"/>
                    <a:pt x="52959" y="0"/>
                    <a:pt x="118364" y="0"/>
                  </a:cubicBezTo>
                  <a:lnTo>
                    <a:pt x="6450330" y="0"/>
                  </a:lnTo>
                  <a:lnTo>
                    <a:pt x="6450330" y="6350"/>
                  </a:lnTo>
                  <a:lnTo>
                    <a:pt x="6450330" y="0"/>
                  </a:lnTo>
                  <a:cubicBezTo>
                    <a:pt x="6515608" y="0"/>
                    <a:pt x="6568694" y="52832"/>
                    <a:pt x="6568694" y="118110"/>
                  </a:cubicBezTo>
                  <a:lnTo>
                    <a:pt x="6562344" y="118110"/>
                  </a:lnTo>
                  <a:lnTo>
                    <a:pt x="6568694" y="118110"/>
                  </a:lnTo>
                  <a:lnTo>
                    <a:pt x="6568694" y="3070606"/>
                  </a:lnTo>
                  <a:lnTo>
                    <a:pt x="6562344" y="3070606"/>
                  </a:lnTo>
                  <a:lnTo>
                    <a:pt x="6568694" y="3070606"/>
                  </a:lnTo>
                  <a:cubicBezTo>
                    <a:pt x="6568694" y="3135884"/>
                    <a:pt x="6515735" y="3188716"/>
                    <a:pt x="6450330" y="3188716"/>
                  </a:cubicBezTo>
                  <a:lnTo>
                    <a:pt x="6450330" y="3182366"/>
                  </a:lnTo>
                  <a:lnTo>
                    <a:pt x="6450330" y="3188716"/>
                  </a:lnTo>
                  <a:lnTo>
                    <a:pt x="118364" y="3188716"/>
                  </a:lnTo>
                  <a:lnTo>
                    <a:pt x="118364" y="3182366"/>
                  </a:lnTo>
                  <a:lnTo>
                    <a:pt x="118364" y="3188716"/>
                  </a:lnTo>
                  <a:cubicBezTo>
                    <a:pt x="53086" y="3188716"/>
                    <a:pt x="0" y="3135884"/>
                    <a:pt x="0" y="3070606"/>
                  </a:cubicBezTo>
                  <a:lnTo>
                    <a:pt x="0" y="118110"/>
                  </a:lnTo>
                  <a:lnTo>
                    <a:pt x="6350" y="118110"/>
                  </a:lnTo>
                  <a:lnTo>
                    <a:pt x="0" y="118110"/>
                  </a:lnTo>
                  <a:moveTo>
                    <a:pt x="12700" y="118110"/>
                  </a:moveTo>
                  <a:lnTo>
                    <a:pt x="12700" y="3070606"/>
                  </a:lnTo>
                  <a:lnTo>
                    <a:pt x="6350" y="3070606"/>
                  </a:lnTo>
                  <a:lnTo>
                    <a:pt x="12700" y="3070606"/>
                  </a:lnTo>
                  <a:cubicBezTo>
                    <a:pt x="12700" y="3128772"/>
                    <a:pt x="59944" y="3176016"/>
                    <a:pt x="118364" y="3176016"/>
                  </a:cubicBezTo>
                  <a:lnTo>
                    <a:pt x="6450330" y="3176016"/>
                  </a:lnTo>
                  <a:cubicBezTo>
                    <a:pt x="6508623" y="3176016"/>
                    <a:pt x="6555994" y="3128772"/>
                    <a:pt x="6555994" y="3070606"/>
                  </a:cubicBezTo>
                  <a:lnTo>
                    <a:pt x="6555994" y="118110"/>
                  </a:lnTo>
                  <a:cubicBezTo>
                    <a:pt x="6555994" y="59944"/>
                    <a:pt x="6508750" y="12700"/>
                    <a:pt x="6450330" y="12700"/>
                  </a:cubicBezTo>
                  <a:lnTo>
                    <a:pt x="118364" y="12700"/>
                  </a:lnTo>
                  <a:lnTo>
                    <a:pt x="118364" y="6350"/>
                  </a:lnTo>
                  <a:lnTo>
                    <a:pt x="118364" y="12700"/>
                  </a:lnTo>
                  <a:cubicBezTo>
                    <a:pt x="59944" y="12700"/>
                    <a:pt x="12700" y="59944"/>
                    <a:pt x="12700" y="118110"/>
                  </a:cubicBezTo>
                  <a:close/>
                </a:path>
              </a:pathLst>
            </a:custGeom>
            <a:solidFill>
              <a:srgbClr val="F3344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765256" y="4476007"/>
            <a:ext cx="2625176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400" b="1" dirty="0">
                <a:solidFill>
                  <a:srgbClr val="FFFFFF"/>
                </a:solidFill>
                <a:ea typeface="Arimo Bold"/>
                <a:cs typeface="Arimo Bold"/>
                <a:sym typeface="Arimo Bold"/>
              </a:rPr>
              <a:t>Migration Hubs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65256" y="4876209"/>
            <a:ext cx="4499077" cy="30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000" b="1" dirty="0">
                <a:solidFill>
                  <a:srgbClr val="FFFFFF"/>
                </a:solidFill>
                <a:ea typeface="Arimo Bold"/>
                <a:cs typeface="Arimo Bold"/>
                <a:sym typeface="Arimo Bold"/>
              </a:rPr>
              <a:t>Profile:</a:t>
            </a:r>
            <a:r>
              <a:rPr lang="en-US" sz="2000" dirty="0">
                <a:solidFill>
                  <a:srgbClr val="FFFFFF"/>
                </a:solidFill>
                <a:ea typeface="Arimo"/>
                <a:cs typeface="Arimo"/>
                <a:sym typeface="Arimo"/>
              </a:rPr>
              <a:t> High address updates / Low births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65256" y="5315102"/>
            <a:ext cx="4499077" cy="30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000" b="1">
                <a:solidFill>
                  <a:srgbClr val="FFFFFF"/>
                </a:solidFill>
                <a:ea typeface="Arimo Bold"/>
                <a:cs typeface="Arimo Bold"/>
                <a:sym typeface="Arimo Bold"/>
              </a:rPr>
              <a:t>Examples:</a:t>
            </a:r>
            <a:r>
              <a:rPr lang="en-US" sz="2000">
                <a:solidFill>
                  <a:srgbClr val="FFFFFF"/>
                </a:solidFill>
                <a:ea typeface="Arimo"/>
                <a:cs typeface="Arimo"/>
                <a:sym typeface="Arimo"/>
              </a:rPr>
              <a:t> Industrial zones, IT parks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65256" y="5753995"/>
            <a:ext cx="4499077" cy="62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000" b="1">
                <a:solidFill>
                  <a:srgbClr val="FFFFFF"/>
                </a:solidFill>
                <a:ea typeface="Arimo Bold"/>
                <a:cs typeface="Arimo Bold"/>
                <a:sym typeface="Arimo Bold"/>
              </a:rPr>
              <a:t>Action:</a:t>
            </a:r>
            <a:r>
              <a:rPr lang="en-US" sz="2000">
                <a:solidFill>
                  <a:srgbClr val="FFFFFF"/>
                </a:solidFill>
                <a:ea typeface="Arimo"/>
                <a:cs typeface="Arimo"/>
                <a:sym typeface="Arimo"/>
              </a:rPr>
              <a:t> Deploy Self-Service Update Kiosks (fast, no biometrics needed)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667955" y="4281335"/>
            <a:ext cx="4926511" cy="2391518"/>
            <a:chOff x="0" y="0"/>
            <a:chExt cx="6568681" cy="3188691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6555994" cy="3176016"/>
            </a:xfrm>
            <a:custGeom>
              <a:avLst/>
              <a:gdLst/>
              <a:ahLst/>
              <a:cxnLst/>
              <a:rect l="l" t="t" r="r" b="b"/>
              <a:pathLst>
                <a:path w="6555994" h="3176016">
                  <a:moveTo>
                    <a:pt x="0" y="111760"/>
                  </a:moveTo>
                  <a:cubicBezTo>
                    <a:pt x="0" y="50038"/>
                    <a:pt x="50165" y="0"/>
                    <a:pt x="112014" y="0"/>
                  </a:cubicBezTo>
                  <a:lnTo>
                    <a:pt x="6443980" y="0"/>
                  </a:lnTo>
                  <a:cubicBezTo>
                    <a:pt x="6505829" y="0"/>
                    <a:pt x="6555994" y="50038"/>
                    <a:pt x="6555994" y="111760"/>
                  </a:cubicBezTo>
                  <a:lnTo>
                    <a:pt x="6555994" y="3064256"/>
                  </a:lnTo>
                  <a:cubicBezTo>
                    <a:pt x="6555994" y="3125978"/>
                    <a:pt x="6505829" y="3176016"/>
                    <a:pt x="6443980" y="3176016"/>
                  </a:cubicBezTo>
                  <a:lnTo>
                    <a:pt x="112014" y="3176016"/>
                  </a:lnTo>
                  <a:cubicBezTo>
                    <a:pt x="50165" y="3176016"/>
                    <a:pt x="0" y="3125978"/>
                    <a:pt x="0" y="3064256"/>
                  </a:cubicBezTo>
                  <a:close/>
                </a:path>
              </a:pathLst>
            </a:custGeom>
            <a:solidFill>
              <a:srgbClr val="790C1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6568694" cy="3188716"/>
            </a:xfrm>
            <a:custGeom>
              <a:avLst/>
              <a:gdLst/>
              <a:ahLst/>
              <a:cxnLst/>
              <a:rect l="l" t="t" r="r" b="b"/>
              <a:pathLst>
                <a:path w="6568694" h="3188716">
                  <a:moveTo>
                    <a:pt x="0" y="118110"/>
                  </a:moveTo>
                  <a:cubicBezTo>
                    <a:pt x="0" y="52832"/>
                    <a:pt x="52959" y="0"/>
                    <a:pt x="118364" y="0"/>
                  </a:cubicBezTo>
                  <a:lnTo>
                    <a:pt x="6450330" y="0"/>
                  </a:lnTo>
                  <a:lnTo>
                    <a:pt x="6450330" y="6350"/>
                  </a:lnTo>
                  <a:lnTo>
                    <a:pt x="6450330" y="0"/>
                  </a:lnTo>
                  <a:cubicBezTo>
                    <a:pt x="6515608" y="0"/>
                    <a:pt x="6568694" y="52832"/>
                    <a:pt x="6568694" y="118110"/>
                  </a:cubicBezTo>
                  <a:lnTo>
                    <a:pt x="6562344" y="118110"/>
                  </a:lnTo>
                  <a:lnTo>
                    <a:pt x="6568694" y="118110"/>
                  </a:lnTo>
                  <a:lnTo>
                    <a:pt x="6568694" y="3070606"/>
                  </a:lnTo>
                  <a:lnTo>
                    <a:pt x="6562344" y="3070606"/>
                  </a:lnTo>
                  <a:lnTo>
                    <a:pt x="6568694" y="3070606"/>
                  </a:lnTo>
                  <a:cubicBezTo>
                    <a:pt x="6568694" y="3135884"/>
                    <a:pt x="6515735" y="3188716"/>
                    <a:pt x="6450330" y="3188716"/>
                  </a:cubicBezTo>
                  <a:lnTo>
                    <a:pt x="6450330" y="3182366"/>
                  </a:lnTo>
                  <a:lnTo>
                    <a:pt x="6450330" y="3188716"/>
                  </a:lnTo>
                  <a:lnTo>
                    <a:pt x="118364" y="3188716"/>
                  </a:lnTo>
                  <a:lnTo>
                    <a:pt x="118364" y="3182366"/>
                  </a:lnTo>
                  <a:lnTo>
                    <a:pt x="118364" y="3188716"/>
                  </a:lnTo>
                  <a:cubicBezTo>
                    <a:pt x="53086" y="3188716"/>
                    <a:pt x="0" y="3135884"/>
                    <a:pt x="0" y="3070606"/>
                  </a:cubicBezTo>
                  <a:lnTo>
                    <a:pt x="0" y="118110"/>
                  </a:lnTo>
                  <a:lnTo>
                    <a:pt x="6350" y="118110"/>
                  </a:lnTo>
                  <a:lnTo>
                    <a:pt x="0" y="118110"/>
                  </a:lnTo>
                  <a:moveTo>
                    <a:pt x="12700" y="118110"/>
                  </a:moveTo>
                  <a:lnTo>
                    <a:pt x="12700" y="3070606"/>
                  </a:lnTo>
                  <a:lnTo>
                    <a:pt x="6350" y="3070606"/>
                  </a:lnTo>
                  <a:lnTo>
                    <a:pt x="12700" y="3070606"/>
                  </a:lnTo>
                  <a:cubicBezTo>
                    <a:pt x="12700" y="3128772"/>
                    <a:pt x="59944" y="3176016"/>
                    <a:pt x="118364" y="3176016"/>
                  </a:cubicBezTo>
                  <a:lnTo>
                    <a:pt x="6450330" y="3176016"/>
                  </a:lnTo>
                  <a:cubicBezTo>
                    <a:pt x="6508623" y="3176016"/>
                    <a:pt x="6555994" y="3128772"/>
                    <a:pt x="6555994" y="3070606"/>
                  </a:cubicBezTo>
                  <a:lnTo>
                    <a:pt x="6555994" y="118110"/>
                  </a:lnTo>
                  <a:cubicBezTo>
                    <a:pt x="6555994" y="59944"/>
                    <a:pt x="6508750" y="12700"/>
                    <a:pt x="6450330" y="12700"/>
                  </a:cubicBezTo>
                  <a:lnTo>
                    <a:pt x="118364" y="12700"/>
                  </a:lnTo>
                  <a:lnTo>
                    <a:pt x="118364" y="6350"/>
                  </a:lnTo>
                  <a:lnTo>
                    <a:pt x="118364" y="12700"/>
                  </a:lnTo>
                  <a:cubicBezTo>
                    <a:pt x="59944" y="12700"/>
                    <a:pt x="12700" y="59944"/>
                    <a:pt x="12700" y="118110"/>
                  </a:cubicBezTo>
                  <a:close/>
                </a:path>
              </a:pathLst>
            </a:custGeom>
            <a:solidFill>
              <a:srgbClr val="92253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881667" y="4476007"/>
            <a:ext cx="304368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400" b="1" dirty="0">
                <a:solidFill>
                  <a:srgbClr val="FFFFFF"/>
                </a:solidFill>
                <a:ea typeface="Arimo Bold"/>
                <a:cs typeface="Arimo Bold"/>
                <a:sym typeface="Arimo Bold"/>
              </a:rPr>
              <a:t>Organic Growth Zones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81667" y="4876209"/>
            <a:ext cx="4499077" cy="30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000" b="1">
                <a:solidFill>
                  <a:srgbClr val="FFFFFF"/>
                </a:solidFill>
                <a:ea typeface="Arimo Bold"/>
                <a:cs typeface="Arimo Bold"/>
                <a:sym typeface="Arimo Bold"/>
              </a:rPr>
              <a:t>Profile:</a:t>
            </a:r>
            <a:r>
              <a:rPr lang="en-US" sz="2000">
                <a:solidFill>
                  <a:srgbClr val="FFFFFF"/>
                </a:solidFill>
                <a:ea typeface="Arimo"/>
                <a:cs typeface="Arimo"/>
                <a:sym typeface="Arimo"/>
              </a:rPr>
              <a:t> Low updates / High births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81667" y="5315102"/>
            <a:ext cx="4499077" cy="30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000" b="1">
                <a:solidFill>
                  <a:srgbClr val="FFFFFF"/>
                </a:solidFill>
                <a:ea typeface="Arimo Bold"/>
                <a:cs typeface="Arimo Bold"/>
                <a:sym typeface="Arimo Bold"/>
              </a:rPr>
              <a:t>Examples:</a:t>
            </a:r>
            <a:r>
              <a:rPr lang="en-US" sz="2000">
                <a:solidFill>
                  <a:srgbClr val="FFFFFF"/>
                </a:solidFill>
                <a:ea typeface="Arimo"/>
                <a:cs typeface="Arimo"/>
                <a:sym typeface="Arimo"/>
              </a:rPr>
              <a:t> Residential suburbs, rural areas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81667" y="5753995"/>
            <a:ext cx="4499077" cy="62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000" b="1">
                <a:solidFill>
                  <a:srgbClr val="FFFFFF"/>
                </a:solidFill>
                <a:ea typeface="Arimo Bold"/>
                <a:cs typeface="Arimo Bold"/>
                <a:sym typeface="Arimo Bold"/>
              </a:rPr>
              <a:t>Action:</a:t>
            </a:r>
            <a:r>
              <a:rPr lang="en-US" sz="2000">
                <a:solidFill>
                  <a:srgbClr val="FFFFFF"/>
                </a:solidFill>
                <a:ea typeface="Arimo"/>
                <a:cs typeface="Arimo"/>
                <a:sym typeface="Arimo"/>
              </a:rPr>
              <a:t> Deploy Door-to-Door Child Enrolment Agents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551534" y="6862762"/>
            <a:ext cx="10042922" cy="2072278"/>
            <a:chOff x="0" y="0"/>
            <a:chExt cx="13390562" cy="2763037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13377926" cy="2750439"/>
            </a:xfrm>
            <a:custGeom>
              <a:avLst/>
              <a:gdLst/>
              <a:ahLst/>
              <a:cxnLst/>
              <a:rect l="l" t="t" r="r" b="b"/>
              <a:pathLst>
                <a:path w="13377926" h="2750439">
                  <a:moveTo>
                    <a:pt x="0" y="111760"/>
                  </a:moveTo>
                  <a:cubicBezTo>
                    <a:pt x="0" y="50038"/>
                    <a:pt x="50165" y="0"/>
                    <a:pt x="112141" y="0"/>
                  </a:cubicBezTo>
                  <a:lnTo>
                    <a:pt x="13265786" y="0"/>
                  </a:lnTo>
                  <a:cubicBezTo>
                    <a:pt x="13327762" y="0"/>
                    <a:pt x="13377926" y="50038"/>
                    <a:pt x="13377926" y="111760"/>
                  </a:cubicBezTo>
                  <a:lnTo>
                    <a:pt x="13377926" y="2638679"/>
                  </a:lnTo>
                  <a:cubicBezTo>
                    <a:pt x="13377926" y="2700401"/>
                    <a:pt x="13327762" y="2750439"/>
                    <a:pt x="13265786" y="2750439"/>
                  </a:cubicBezTo>
                  <a:lnTo>
                    <a:pt x="112141" y="2750439"/>
                  </a:lnTo>
                  <a:cubicBezTo>
                    <a:pt x="50165" y="2750439"/>
                    <a:pt x="0" y="2700401"/>
                    <a:pt x="0" y="2638679"/>
                  </a:cubicBezTo>
                  <a:close/>
                </a:path>
              </a:pathLst>
            </a:custGeom>
            <a:solidFill>
              <a:srgbClr val="F9D2D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3390626" cy="2763139"/>
            </a:xfrm>
            <a:custGeom>
              <a:avLst/>
              <a:gdLst/>
              <a:ahLst/>
              <a:cxnLst/>
              <a:rect l="l" t="t" r="r" b="b"/>
              <a:pathLst>
                <a:path w="13390626" h="2763139">
                  <a:moveTo>
                    <a:pt x="0" y="118110"/>
                  </a:moveTo>
                  <a:cubicBezTo>
                    <a:pt x="0" y="52832"/>
                    <a:pt x="53086" y="0"/>
                    <a:pt x="118491" y="0"/>
                  </a:cubicBezTo>
                  <a:lnTo>
                    <a:pt x="13272136" y="0"/>
                  </a:lnTo>
                  <a:lnTo>
                    <a:pt x="13272136" y="6350"/>
                  </a:lnTo>
                  <a:lnTo>
                    <a:pt x="13272136" y="0"/>
                  </a:lnTo>
                  <a:cubicBezTo>
                    <a:pt x="13337541" y="0"/>
                    <a:pt x="13390626" y="52832"/>
                    <a:pt x="13390626" y="118110"/>
                  </a:cubicBezTo>
                  <a:lnTo>
                    <a:pt x="13384276" y="118110"/>
                  </a:lnTo>
                  <a:lnTo>
                    <a:pt x="13390626" y="118110"/>
                  </a:lnTo>
                  <a:lnTo>
                    <a:pt x="13390626" y="2645029"/>
                  </a:lnTo>
                  <a:lnTo>
                    <a:pt x="13384276" y="2645029"/>
                  </a:lnTo>
                  <a:lnTo>
                    <a:pt x="13390626" y="2645029"/>
                  </a:lnTo>
                  <a:cubicBezTo>
                    <a:pt x="13390626" y="2710307"/>
                    <a:pt x="13337541" y="2763139"/>
                    <a:pt x="13272136" y="2763139"/>
                  </a:cubicBezTo>
                  <a:lnTo>
                    <a:pt x="13272136" y="2756789"/>
                  </a:lnTo>
                  <a:lnTo>
                    <a:pt x="13272136" y="2763139"/>
                  </a:lnTo>
                  <a:lnTo>
                    <a:pt x="118491" y="2763139"/>
                  </a:lnTo>
                  <a:lnTo>
                    <a:pt x="118491" y="2756789"/>
                  </a:lnTo>
                  <a:lnTo>
                    <a:pt x="118491" y="2763139"/>
                  </a:lnTo>
                  <a:cubicBezTo>
                    <a:pt x="53086" y="2763139"/>
                    <a:pt x="0" y="2710307"/>
                    <a:pt x="0" y="2645029"/>
                  </a:cubicBezTo>
                  <a:lnTo>
                    <a:pt x="0" y="118110"/>
                  </a:lnTo>
                  <a:lnTo>
                    <a:pt x="6350" y="118110"/>
                  </a:lnTo>
                  <a:lnTo>
                    <a:pt x="0" y="118110"/>
                  </a:lnTo>
                  <a:moveTo>
                    <a:pt x="12700" y="118110"/>
                  </a:moveTo>
                  <a:lnTo>
                    <a:pt x="12700" y="2645029"/>
                  </a:lnTo>
                  <a:lnTo>
                    <a:pt x="6350" y="2645029"/>
                  </a:lnTo>
                  <a:lnTo>
                    <a:pt x="12700" y="2645029"/>
                  </a:lnTo>
                  <a:cubicBezTo>
                    <a:pt x="12700" y="2703195"/>
                    <a:pt x="60071" y="2750439"/>
                    <a:pt x="118491" y="2750439"/>
                  </a:cubicBezTo>
                  <a:lnTo>
                    <a:pt x="13272136" y="2750439"/>
                  </a:lnTo>
                  <a:cubicBezTo>
                    <a:pt x="13330555" y="2750439"/>
                    <a:pt x="13377926" y="2703195"/>
                    <a:pt x="13377926" y="2645029"/>
                  </a:cubicBezTo>
                  <a:lnTo>
                    <a:pt x="13377926" y="118110"/>
                  </a:lnTo>
                  <a:cubicBezTo>
                    <a:pt x="13377926" y="59944"/>
                    <a:pt x="13330555" y="12700"/>
                    <a:pt x="13272136" y="12700"/>
                  </a:cubicBezTo>
                  <a:lnTo>
                    <a:pt x="118491" y="12700"/>
                  </a:lnTo>
                  <a:lnTo>
                    <a:pt x="118491" y="6350"/>
                  </a:lnTo>
                  <a:lnTo>
                    <a:pt x="118491" y="12700"/>
                  </a:lnTo>
                  <a:cubicBezTo>
                    <a:pt x="60071" y="12700"/>
                    <a:pt x="12700" y="59944"/>
                    <a:pt x="12700" y="118110"/>
                  </a:cubicBezTo>
                  <a:close/>
                </a:path>
              </a:pathLst>
            </a:custGeom>
            <a:solidFill>
              <a:srgbClr val="DFB8B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765256" y="7057434"/>
            <a:ext cx="2625176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400" b="1" dirty="0">
                <a:solidFill>
                  <a:srgbClr val="000000"/>
                </a:solidFill>
                <a:ea typeface="Arimo Bold"/>
                <a:cs typeface="Arimo Bold"/>
                <a:sym typeface="Arimo Bold"/>
              </a:rPr>
              <a:t>Ghost Towns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65256" y="7457627"/>
            <a:ext cx="9615488" cy="30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000" b="1" dirty="0">
                <a:solidFill>
                  <a:srgbClr val="000000"/>
                </a:solidFill>
                <a:ea typeface="Arimo Bold"/>
                <a:cs typeface="Arimo Bold"/>
                <a:sym typeface="Arimo Bold"/>
              </a:rPr>
              <a:t>Profile:</a:t>
            </a:r>
            <a:r>
              <a:rPr lang="en-US" sz="2000" dirty="0">
                <a:solidFill>
                  <a:srgbClr val="000000"/>
                </a:solidFill>
                <a:ea typeface="Arimo"/>
                <a:cs typeface="Arimo"/>
                <a:sym typeface="Arimo"/>
              </a:rPr>
              <a:t> Low updates / Low births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65256" y="7896520"/>
            <a:ext cx="9615488" cy="30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000" b="1" dirty="0">
                <a:solidFill>
                  <a:srgbClr val="000000"/>
                </a:solidFill>
                <a:ea typeface="Arimo Bold"/>
                <a:cs typeface="Arimo Bold"/>
                <a:sym typeface="Arimo Bold"/>
              </a:rPr>
              <a:t>Examples:</a:t>
            </a:r>
            <a:r>
              <a:rPr lang="en-US" sz="2000" dirty="0">
                <a:solidFill>
                  <a:srgbClr val="000000"/>
                </a:solidFill>
                <a:ea typeface="Arimo"/>
                <a:cs typeface="Arimo"/>
                <a:sym typeface="Arimo"/>
              </a:rPr>
              <a:t> Depopulating regions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65256" y="8335413"/>
            <a:ext cx="9615488" cy="30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000" b="1">
                <a:solidFill>
                  <a:srgbClr val="000000"/>
                </a:solidFill>
                <a:ea typeface="Arimo Bold"/>
                <a:cs typeface="Arimo Bold"/>
                <a:sym typeface="Arimo Bold"/>
              </a:rPr>
              <a:t>Action:</a:t>
            </a:r>
            <a:r>
              <a:rPr lang="en-US" sz="2000">
                <a:solidFill>
                  <a:srgbClr val="000000"/>
                </a:solidFill>
                <a:ea typeface="Arimo"/>
                <a:cs typeface="Arimo"/>
                <a:sym typeface="Arimo"/>
              </a:rPr>
              <a:t> Switch to "Camp Mode" (1 day/week operations)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sz="20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2750934"/>
          </a:xfrm>
          <a:custGeom>
            <a:avLst/>
            <a:gdLst/>
            <a:ahLst/>
            <a:cxnLst/>
            <a:rect l="l" t="t" r="r" b="b"/>
            <a:pathLst>
              <a:path w="18288000" h="2750934">
                <a:moveTo>
                  <a:pt x="0" y="0"/>
                </a:moveTo>
                <a:lnTo>
                  <a:pt x="18288000" y="0"/>
                </a:lnTo>
                <a:lnTo>
                  <a:pt x="18288000" y="2750934"/>
                </a:lnTo>
                <a:lnTo>
                  <a:pt x="0" y="2750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" b="-32"/>
            </a:stretch>
          </a:blipFill>
        </p:spPr>
        <p:txBody>
          <a:bodyPr/>
          <a:lstStyle/>
          <a:p>
            <a:endParaRPr lang="en-IN" sz="2000"/>
          </a:p>
        </p:txBody>
      </p:sp>
      <p:grpSp>
        <p:nvGrpSpPr>
          <p:cNvPr id="7" name="Group 7"/>
          <p:cNvGrpSpPr/>
          <p:nvPr/>
        </p:nvGrpSpPr>
        <p:grpSpPr>
          <a:xfrm>
            <a:off x="1817484" y="3575063"/>
            <a:ext cx="1916316" cy="555663"/>
            <a:chOff x="0" y="0"/>
            <a:chExt cx="2184997" cy="5512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4908" cy="551180"/>
            </a:xfrm>
            <a:custGeom>
              <a:avLst/>
              <a:gdLst/>
              <a:ahLst/>
              <a:cxnLst/>
              <a:rect l="l" t="t" r="r" b="b"/>
              <a:pathLst>
                <a:path w="2184908" h="551180">
                  <a:moveTo>
                    <a:pt x="0" y="98552"/>
                  </a:moveTo>
                  <a:cubicBezTo>
                    <a:pt x="0" y="44196"/>
                    <a:pt x="44196" y="0"/>
                    <a:pt x="98552" y="0"/>
                  </a:cubicBezTo>
                  <a:lnTo>
                    <a:pt x="2086356" y="0"/>
                  </a:lnTo>
                  <a:cubicBezTo>
                    <a:pt x="2140839" y="0"/>
                    <a:pt x="2184908" y="44196"/>
                    <a:pt x="2184908" y="98552"/>
                  </a:cubicBezTo>
                  <a:lnTo>
                    <a:pt x="2184908" y="452628"/>
                  </a:lnTo>
                  <a:cubicBezTo>
                    <a:pt x="2184908" y="507111"/>
                    <a:pt x="2140712" y="551180"/>
                    <a:pt x="2086356" y="551180"/>
                  </a:cubicBezTo>
                  <a:lnTo>
                    <a:pt x="98552" y="551180"/>
                  </a:lnTo>
                  <a:cubicBezTo>
                    <a:pt x="44196" y="551307"/>
                    <a:pt x="0" y="507111"/>
                    <a:pt x="0" y="452628"/>
                  </a:cubicBezTo>
                  <a:close/>
                </a:path>
              </a:pathLst>
            </a:custGeom>
            <a:solidFill>
              <a:srgbClr val="F9D2D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20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57400" y="3705066"/>
            <a:ext cx="1374724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6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MODULES 4 &amp; 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17484" y="4171055"/>
            <a:ext cx="13383968" cy="6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400" b="1" dirty="0">
                <a:solidFill>
                  <a:srgbClr val="1F1E1E"/>
                </a:solidFill>
                <a:latin typeface="+mj-lt"/>
                <a:ea typeface="Arimo Bold"/>
                <a:cs typeface="Arimo Bold"/>
                <a:sym typeface="Arimo Bold"/>
              </a:rPr>
              <a:t>Fraud Detection &amp; Smart Resource Allocation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17484" y="5464226"/>
            <a:ext cx="341664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400" b="1" dirty="0">
                <a:solidFill>
                  <a:srgbClr val="1F1E1E"/>
                </a:solidFill>
                <a:ea typeface="Arimo Bold"/>
                <a:cs typeface="Arimo Bold"/>
                <a:sym typeface="Arimo Bold"/>
              </a:rPr>
              <a:t>Fraud &amp; Anomaly Radar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17484" y="5988996"/>
            <a:ext cx="7058025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The Isolation Forest model detects statistical impossibilities in data flow patterns: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17484" y="6891185"/>
            <a:ext cx="7058025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2000" b="1" dirty="0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The 500% Spike:</a:t>
            </a:r>
            <a:r>
              <a:rPr lang="en-US" sz="2000" dirty="0">
                <a:solidFill>
                  <a:srgbClr val="3B3535"/>
                </a:solidFill>
                <a:ea typeface="Arimo"/>
                <a:cs typeface="Arimo"/>
                <a:sym typeface="Arimo"/>
              </a:rPr>
              <a:t> Rural centre processing 500 updates/day (avg: 20) signals operator fraud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7484" y="7672387"/>
            <a:ext cx="7058025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2000" b="1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Duplicate Burst:</a:t>
            </a: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 Rising "Duplicate" errors indicate re-enrolment scams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7484" y="8453590"/>
            <a:ext cx="7058025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2000" b="1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Sensor Decay:</a:t>
            </a: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 Increasing biometric retries signal scratched scanner glass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2016" y="5464226"/>
            <a:ext cx="394186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400" b="1" dirty="0">
                <a:solidFill>
                  <a:srgbClr val="1F1E1E"/>
                </a:solidFill>
                <a:ea typeface="Arimo Bold"/>
                <a:cs typeface="Arimo Bold"/>
                <a:sym typeface="Arimo Bold"/>
              </a:rPr>
              <a:t>Smart Seva Centre Planner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22016" y="5988996"/>
            <a:ext cx="7058025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K-Means clustering analyzes AUSI, migration flux, and volume to generate automated recommendations: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22016" y="6891185"/>
            <a:ext cx="7058025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2000" b="1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Red Zone:</a:t>
            </a: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 High stress + High volume → Open new permanent ASK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22016" y="7672387"/>
            <a:ext cx="7058025" cy="67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2000" b="1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Flux Zone:</a:t>
            </a: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 High stress + Low volume + Migration → Deploy Mobile Van routes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22016" y="8453590"/>
            <a:ext cx="7058025" cy="32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2000" b="1">
                <a:solidFill>
                  <a:srgbClr val="3B3535"/>
                </a:solidFill>
                <a:ea typeface="Arimo Bold"/>
                <a:cs typeface="Arimo Bold"/>
                <a:sym typeface="Arimo Bold"/>
              </a:rPr>
              <a:t>Green Zone:</a:t>
            </a:r>
            <a:r>
              <a:rPr lang="en-US" sz="2000">
                <a:solidFill>
                  <a:srgbClr val="3B3535"/>
                </a:solidFill>
                <a:ea typeface="Arimo"/>
                <a:cs typeface="Arimo"/>
                <a:sym typeface="Arimo"/>
              </a:rPr>
              <a:t> Low stress → Monitor only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1033</Words>
  <Application>Microsoft Office PowerPoint</Application>
  <PresentationFormat>Custom</PresentationFormat>
  <Paragraphs>148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Arimo</vt:lpstr>
      <vt:lpstr>Arimo Bold</vt:lpstr>
      <vt:lpstr>Arial Black</vt:lpstr>
      <vt:lpstr>Calibri</vt:lpstr>
      <vt:lpstr>Arial</vt:lpstr>
      <vt:lpstr>Arimo Italics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Aadhaar-Pulse-AI.pptx</dc:title>
  <cp:lastModifiedBy>kaustab das</cp:lastModifiedBy>
  <cp:revision>2</cp:revision>
  <dcterms:created xsi:type="dcterms:W3CDTF">2006-08-16T00:00:00Z</dcterms:created>
  <dcterms:modified xsi:type="dcterms:W3CDTF">2026-01-16T16:02:51Z</dcterms:modified>
  <dc:identifier>DAG-lx5iRjM</dc:identifier>
</cp:coreProperties>
</file>